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heme/themeOverride1.xml" ContentType="application/vnd.openxmlformats-officedocument.themeOverr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56" r:id="rId2"/>
    <p:sldId id="277" r:id="rId3"/>
    <p:sldId id="257" r:id="rId4"/>
    <p:sldId id="258" r:id="rId5"/>
    <p:sldId id="260" r:id="rId6"/>
    <p:sldId id="273" r:id="rId7"/>
    <p:sldId id="261" r:id="rId8"/>
    <p:sldId id="262" r:id="rId9"/>
    <p:sldId id="263" r:id="rId10"/>
    <p:sldId id="264" r:id="rId11"/>
    <p:sldId id="265" r:id="rId12"/>
    <p:sldId id="266" r:id="rId13"/>
    <p:sldId id="278" r:id="rId14"/>
    <p:sldId id="268" r:id="rId15"/>
    <p:sldId id="269" r:id="rId16"/>
    <p:sldId id="270" r:id="rId17"/>
    <p:sldId id="271" r:id="rId18"/>
    <p:sldId id="272" r:id="rId19"/>
    <p:sldId id="279" r:id="rId20"/>
    <p:sldId id="280" r:id="rId21"/>
    <p:sldId id="281" r:id="rId22"/>
    <p:sldId id="284" r:id="rId23"/>
    <p:sldId id="282" r:id="rId24"/>
  </p:sldIdLst>
  <p:sldSz cx="9144000" cy="6858000" type="screen4x3"/>
  <p:notesSz cx="6858000" cy="9144000"/>
  <p:custDataLst>
    <p:tags r:id="rId2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Heidi Ojha" initials="HO" lastIdx="2" clrIdx="0"/>
  <p:cmAuthor id="1" name="Sohum" initials="S" lastIdx="3" clrIdx="1"/>
  <p:cmAuthor id="2" name="Lakshmi Jagannathan" initials="LJ"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0756" autoAdjust="0"/>
  </p:normalViewPr>
  <p:slideViewPr>
    <p:cSldViewPr>
      <p:cViewPr>
        <p:scale>
          <a:sx n="100" d="100"/>
          <a:sy n="100" d="100"/>
        </p:scale>
        <p:origin x="-432" y="149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9" d="100"/>
          <a:sy n="59" d="100"/>
        </p:scale>
        <p:origin x="-2556"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CB1653-4D37-49B8-9E69-EEBF2005A36C}" type="doc">
      <dgm:prSet loTypeId="urn:microsoft.com/office/officeart/2005/8/layout/vList5" loCatId="list" qsTypeId="urn:microsoft.com/office/officeart/2005/8/quickstyle/simple1" qsCatId="simple" csTypeId="urn:microsoft.com/office/officeart/2005/8/colors/accent3_3" csCatId="accent3" phldr="1"/>
      <dgm:spPr/>
      <dgm:t>
        <a:bodyPr/>
        <a:lstStyle/>
        <a:p>
          <a:endParaRPr lang="en-US"/>
        </a:p>
      </dgm:t>
    </dgm:pt>
    <dgm:pt modelId="{D1A6A482-E93F-4A31-873C-F163E92ABE12}">
      <dgm:prSet phldrT="[Tex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sz="1400" dirty="0" smtClean="0"/>
            <a:t>Start by choosing your role-model. Think of any person alive or dead, real or fictional, whose attitude and Self-Confidence you admire. Why did you choose him/her?</a:t>
          </a:r>
          <a:endParaRPr lang="en-US" sz="1400" dirty="0"/>
        </a:p>
      </dgm:t>
    </dgm:pt>
    <dgm:pt modelId="{A7CEEE2E-04A6-4649-B6C5-BE18A0FC8F59}" type="parTrans" cxnId="{B633205A-41B5-438A-B21B-1D97E44EC7A4}">
      <dgm:prSet/>
      <dgm:spPr/>
      <dgm:t>
        <a:bodyPr/>
        <a:lstStyle/>
        <a:p>
          <a:endParaRPr lang="en-US"/>
        </a:p>
      </dgm:t>
    </dgm:pt>
    <dgm:pt modelId="{556954FC-47C9-40E2-835C-FC7D3DA7BC89}" type="sibTrans" cxnId="{B633205A-41B5-438A-B21B-1D97E44EC7A4}">
      <dgm:prSet/>
      <dgm:spPr/>
      <dgm:t>
        <a:bodyPr/>
        <a:lstStyle/>
        <a:p>
          <a:endParaRPr lang="en-US"/>
        </a:p>
      </dgm:t>
    </dgm:pt>
    <dgm:pt modelId="{EEA58C3D-BBCB-4024-AD27-257244F078B8}">
      <dgm:prSet phldrT="[Tex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sz="1400" dirty="0" smtClean="0"/>
            <a:t>Remember a situation or a problem from your own life where you feel/felt fearful and aren’t/weren’t fully confident. Re-enact that same situation as if you were the role-model you chose. </a:t>
          </a:r>
          <a:endParaRPr lang="en-US" sz="1400" dirty="0"/>
        </a:p>
      </dgm:t>
    </dgm:pt>
    <dgm:pt modelId="{75650FE5-B689-4C33-BBF5-3054BCB83625}" type="parTrans" cxnId="{307B0B8A-93F8-45F8-8DD6-052B07855C4F}">
      <dgm:prSet/>
      <dgm:spPr/>
      <dgm:t>
        <a:bodyPr/>
        <a:lstStyle/>
        <a:p>
          <a:endParaRPr lang="en-US"/>
        </a:p>
      </dgm:t>
    </dgm:pt>
    <dgm:pt modelId="{B5221E72-A0F4-4721-BB8F-C7E4E842771E}" type="sibTrans" cxnId="{307B0B8A-93F8-45F8-8DD6-052B07855C4F}">
      <dgm:prSet/>
      <dgm:spPr/>
      <dgm:t>
        <a:bodyPr/>
        <a:lstStyle/>
        <a:p>
          <a:endParaRPr lang="en-US"/>
        </a:p>
      </dgm:t>
    </dgm:pt>
    <dgm:pt modelId="{BF66C5FF-218F-4BD9-92EA-460D3B0E14E7}">
      <dgm:prSet phldrT="[Tex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sz="1400" dirty="0" smtClean="0"/>
            <a:t>How would Swami handle the same situation?</a:t>
          </a:r>
          <a:endParaRPr lang="en-US" sz="1400" dirty="0"/>
        </a:p>
      </dgm:t>
    </dgm:pt>
    <dgm:pt modelId="{585158A2-F77F-4F3A-8FDF-723F24BAEC24}" type="parTrans" cxnId="{F54E9DAA-27FF-401C-B827-7ED8C2056485}">
      <dgm:prSet/>
      <dgm:spPr/>
      <dgm:t>
        <a:bodyPr/>
        <a:lstStyle/>
        <a:p>
          <a:endParaRPr lang="en-US"/>
        </a:p>
      </dgm:t>
    </dgm:pt>
    <dgm:pt modelId="{5CC438C1-14B8-44B5-B14C-695E70B5DE77}" type="sibTrans" cxnId="{F54E9DAA-27FF-401C-B827-7ED8C2056485}">
      <dgm:prSet/>
      <dgm:spPr/>
      <dgm:t>
        <a:bodyPr/>
        <a:lstStyle/>
        <a:p>
          <a:endParaRPr lang="en-US"/>
        </a:p>
      </dgm:t>
    </dgm:pt>
    <dgm:pt modelId="{1A03CBA0-9301-41EA-B8E2-00463BC647F3}">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sz="1400" dirty="0" smtClean="0"/>
            <a:t>Consider how this person would move, act, think, speak, and feel under a certain situation. If you can remember, give a specific example from his/her life.</a:t>
          </a:r>
          <a:endParaRPr lang="en-US" sz="1400" dirty="0"/>
        </a:p>
      </dgm:t>
    </dgm:pt>
    <dgm:pt modelId="{DB8277D8-9586-4FAE-B601-3122C92FED85}" type="parTrans" cxnId="{99618034-8A79-4DFE-AF78-EABB6A4A7F37}">
      <dgm:prSet/>
      <dgm:spPr/>
      <dgm:t>
        <a:bodyPr/>
        <a:lstStyle/>
        <a:p>
          <a:endParaRPr lang="en-US"/>
        </a:p>
      </dgm:t>
    </dgm:pt>
    <dgm:pt modelId="{AD484A99-B0D5-4A46-A695-5115345A1BE3}" type="sibTrans" cxnId="{99618034-8A79-4DFE-AF78-EABB6A4A7F37}">
      <dgm:prSet/>
      <dgm:spPr/>
      <dgm:t>
        <a:bodyPr/>
        <a:lstStyle/>
        <a:p>
          <a:endParaRPr lang="en-US"/>
        </a:p>
      </dgm:t>
    </dgm:pt>
    <dgm:pt modelId="{48640E81-3296-47D8-A980-E41C2C95B0B8}">
      <dgm:prSet custT="1"/>
      <dgm:spPr/>
      <dgm:t>
        <a:bodyPr/>
        <a:lstStyle/>
        <a:p>
          <a:r>
            <a:rPr lang="en-US" sz="1400" dirty="0" smtClean="0"/>
            <a:t>What was different in the way you handle(d) the situation and the way your role-model handled the same situation?</a:t>
          </a:r>
          <a:endParaRPr lang="en-US" sz="1400" dirty="0"/>
        </a:p>
      </dgm:t>
    </dgm:pt>
    <dgm:pt modelId="{8A6B0199-F259-4E63-BB45-47CEFA7588D7}" type="parTrans" cxnId="{54D03668-C9EC-4C57-AB0C-04CE62C895E2}">
      <dgm:prSet/>
      <dgm:spPr/>
      <dgm:t>
        <a:bodyPr/>
        <a:lstStyle/>
        <a:p>
          <a:endParaRPr lang="en-US"/>
        </a:p>
      </dgm:t>
    </dgm:pt>
    <dgm:pt modelId="{009A60F5-2E25-4BA5-9339-3714E5594AF4}" type="sibTrans" cxnId="{54D03668-C9EC-4C57-AB0C-04CE62C895E2}">
      <dgm:prSet/>
      <dgm:spPr/>
      <dgm:t>
        <a:bodyPr/>
        <a:lstStyle/>
        <a:p>
          <a:endParaRPr lang="en-US"/>
        </a:p>
      </dgm:t>
    </dgm:pt>
    <dgm:pt modelId="{4865B766-EED6-42A6-94A8-3071FF20E249}" type="pres">
      <dgm:prSet presAssocID="{F2CB1653-4D37-49B8-9E69-EEBF2005A36C}" presName="Name0" presStyleCnt="0">
        <dgm:presLayoutVars>
          <dgm:dir/>
          <dgm:animLvl val="lvl"/>
          <dgm:resizeHandles val="exact"/>
        </dgm:presLayoutVars>
      </dgm:prSet>
      <dgm:spPr/>
      <dgm:t>
        <a:bodyPr/>
        <a:lstStyle/>
        <a:p>
          <a:endParaRPr lang="en-US"/>
        </a:p>
      </dgm:t>
    </dgm:pt>
    <dgm:pt modelId="{A5F65C50-914A-488A-9434-66B8DF0A0F1A}" type="pres">
      <dgm:prSet presAssocID="{D1A6A482-E93F-4A31-873C-F163E92ABE12}" presName="linNode" presStyleCnt="0"/>
      <dgm:spPr/>
    </dgm:pt>
    <dgm:pt modelId="{D289BFBB-D396-4C0D-A3EB-94FA21203217}" type="pres">
      <dgm:prSet presAssocID="{D1A6A482-E93F-4A31-873C-F163E92ABE12}" presName="parentText" presStyleLbl="node1" presStyleIdx="0" presStyleCnt="5" custScaleX="272634">
        <dgm:presLayoutVars>
          <dgm:chMax val="1"/>
          <dgm:bulletEnabled val="1"/>
        </dgm:presLayoutVars>
      </dgm:prSet>
      <dgm:spPr/>
      <dgm:t>
        <a:bodyPr/>
        <a:lstStyle/>
        <a:p>
          <a:endParaRPr lang="en-US"/>
        </a:p>
      </dgm:t>
    </dgm:pt>
    <dgm:pt modelId="{9CADC3F5-F7EA-4172-9310-250A1D01A0EA}" type="pres">
      <dgm:prSet presAssocID="{556954FC-47C9-40E2-835C-FC7D3DA7BC89}" presName="sp" presStyleCnt="0"/>
      <dgm:spPr/>
    </dgm:pt>
    <dgm:pt modelId="{C026E291-2169-49E2-8004-404F062E3395}" type="pres">
      <dgm:prSet presAssocID="{1A03CBA0-9301-41EA-B8E2-00463BC647F3}" presName="linNode" presStyleCnt="0"/>
      <dgm:spPr/>
    </dgm:pt>
    <dgm:pt modelId="{738F0717-5F87-402D-84F1-FB7B3860AF02}" type="pres">
      <dgm:prSet presAssocID="{1A03CBA0-9301-41EA-B8E2-00463BC647F3}" presName="parentText" presStyleLbl="node1" presStyleIdx="1" presStyleCnt="5" custScaleX="272634">
        <dgm:presLayoutVars>
          <dgm:chMax val="1"/>
          <dgm:bulletEnabled val="1"/>
        </dgm:presLayoutVars>
      </dgm:prSet>
      <dgm:spPr/>
      <dgm:t>
        <a:bodyPr/>
        <a:lstStyle/>
        <a:p>
          <a:endParaRPr lang="en-US"/>
        </a:p>
      </dgm:t>
    </dgm:pt>
    <dgm:pt modelId="{C2667CCA-1C52-45DA-A420-E7C9B9C8094E}" type="pres">
      <dgm:prSet presAssocID="{AD484A99-B0D5-4A46-A695-5115345A1BE3}" presName="sp" presStyleCnt="0"/>
      <dgm:spPr/>
    </dgm:pt>
    <dgm:pt modelId="{E5123156-5FCF-4BFC-9043-6CA0E04CF221}" type="pres">
      <dgm:prSet presAssocID="{EEA58C3D-BBCB-4024-AD27-257244F078B8}" presName="linNode" presStyleCnt="0"/>
      <dgm:spPr/>
    </dgm:pt>
    <dgm:pt modelId="{3D8D2BC0-6655-47B7-994C-C0E102EAFA1D}" type="pres">
      <dgm:prSet presAssocID="{EEA58C3D-BBCB-4024-AD27-257244F078B8}" presName="parentText" presStyleLbl="node1" presStyleIdx="2" presStyleCnt="5" custScaleX="272634">
        <dgm:presLayoutVars>
          <dgm:chMax val="1"/>
          <dgm:bulletEnabled val="1"/>
        </dgm:presLayoutVars>
      </dgm:prSet>
      <dgm:spPr/>
      <dgm:t>
        <a:bodyPr/>
        <a:lstStyle/>
        <a:p>
          <a:endParaRPr lang="en-US"/>
        </a:p>
      </dgm:t>
    </dgm:pt>
    <dgm:pt modelId="{69251EAD-D922-48E5-B9E4-A06C7756BD7C}" type="pres">
      <dgm:prSet presAssocID="{B5221E72-A0F4-4721-BB8F-C7E4E842771E}" presName="sp" presStyleCnt="0"/>
      <dgm:spPr/>
    </dgm:pt>
    <dgm:pt modelId="{F1EA6CC0-4A6B-4902-B73E-86A40CE9D34A}" type="pres">
      <dgm:prSet presAssocID="{BF66C5FF-218F-4BD9-92EA-460D3B0E14E7}" presName="linNode" presStyleCnt="0"/>
      <dgm:spPr/>
    </dgm:pt>
    <dgm:pt modelId="{35D695B6-6D38-4673-8D7B-EAB3816FC07D}" type="pres">
      <dgm:prSet presAssocID="{BF66C5FF-218F-4BD9-92EA-460D3B0E14E7}" presName="parentText" presStyleLbl="node1" presStyleIdx="3" presStyleCnt="5" custScaleX="272634">
        <dgm:presLayoutVars>
          <dgm:chMax val="1"/>
          <dgm:bulletEnabled val="1"/>
        </dgm:presLayoutVars>
      </dgm:prSet>
      <dgm:spPr/>
      <dgm:t>
        <a:bodyPr/>
        <a:lstStyle/>
        <a:p>
          <a:endParaRPr lang="en-US"/>
        </a:p>
      </dgm:t>
    </dgm:pt>
    <dgm:pt modelId="{EE6AFDBC-6BC7-4EFC-8543-33E3AEB34D33}" type="pres">
      <dgm:prSet presAssocID="{5CC438C1-14B8-44B5-B14C-695E70B5DE77}" presName="sp" presStyleCnt="0"/>
      <dgm:spPr/>
    </dgm:pt>
    <dgm:pt modelId="{13289DD7-D5A3-4984-B59B-A18DBF0DE03E}" type="pres">
      <dgm:prSet presAssocID="{48640E81-3296-47D8-A980-E41C2C95B0B8}" presName="linNode" presStyleCnt="0"/>
      <dgm:spPr/>
    </dgm:pt>
    <dgm:pt modelId="{B03A2C25-7E03-4323-9764-3F60CF4544C2}" type="pres">
      <dgm:prSet presAssocID="{48640E81-3296-47D8-A980-E41C2C95B0B8}" presName="parentText" presStyleLbl="node1" presStyleIdx="4" presStyleCnt="5" custScaleX="272634">
        <dgm:presLayoutVars>
          <dgm:chMax val="1"/>
          <dgm:bulletEnabled val="1"/>
        </dgm:presLayoutVars>
      </dgm:prSet>
      <dgm:spPr/>
      <dgm:t>
        <a:bodyPr/>
        <a:lstStyle/>
        <a:p>
          <a:endParaRPr lang="en-US"/>
        </a:p>
      </dgm:t>
    </dgm:pt>
  </dgm:ptLst>
  <dgm:cxnLst>
    <dgm:cxn modelId="{307B0B8A-93F8-45F8-8DD6-052B07855C4F}" srcId="{F2CB1653-4D37-49B8-9E69-EEBF2005A36C}" destId="{EEA58C3D-BBCB-4024-AD27-257244F078B8}" srcOrd="2" destOrd="0" parTransId="{75650FE5-B689-4C33-BBF5-3054BCB83625}" sibTransId="{B5221E72-A0F4-4721-BB8F-C7E4E842771E}"/>
    <dgm:cxn modelId="{C0493EB1-D174-46FB-9D8B-EB3735156F96}" type="presOf" srcId="{48640E81-3296-47D8-A980-E41C2C95B0B8}" destId="{B03A2C25-7E03-4323-9764-3F60CF4544C2}" srcOrd="0" destOrd="0" presId="urn:microsoft.com/office/officeart/2005/8/layout/vList5"/>
    <dgm:cxn modelId="{F54E9DAA-27FF-401C-B827-7ED8C2056485}" srcId="{F2CB1653-4D37-49B8-9E69-EEBF2005A36C}" destId="{BF66C5FF-218F-4BD9-92EA-460D3B0E14E7}" srcOrd="3" destOrd="0" parTransId="{585158A2-F77F-4F3A-8FDF-723F24BAEC24}" sibTransId="{5CC438C1-14B8-44B5-B14C-695E70B5DE77}"/>
    <dgm:cxn modelId="{B633205A-41B5-438A-B21B-1D97E44EC7A4}" srcId="{F2CB1653-4D37-49B8-9E69-EEBF2005A36C}" destId="{D1A6A482-E93F-4A31-873C-F163E92ABE12}" srcOrd="0" destOrd="0" parTransId="{A7CEEE2E-04A6-4649-B6C5-BE18A0FC8F59}" sibTransId="{556954FC-47C9-40E2-835C-FC7D3DA7BC89}"/>
    <dgm:cxn modelId="{554F90F7-A425-43FD-A682-AEDEF319E0BD}" type="presOf" srcId="{D1A6A482-E93F-4A31-873C-F163E92ABE12}" destId="{D289BFBB-D396-4C0D-A3EB-94FA21203217}" srcOrd="0" destOrd="0" presId="urn:microsoft.com/office/officeart/2005/8/layout/vList5"/>
    <dgm:cxn modelId="{54D03668-C9EC-4C57-AB0C-04CE62C895E2}" srcId="{F2CB1653-4D37-49B8-9E69-EEBF2005A36C}" destId="{48640E81-3296-47D8-A980-E41C2C95B0B8}" srcOrd="4" destOrd="0" parTransId="{8A6B0199-F259-4E63-BB45-47CEFA7588D7}" sibTransId="{009A60F5-2E25-4BA5-9339-3714E5594AF4}"/>
    <dgm:cxn modelId="{D8FF62A2-D927-4586-B28E-3E82ABEA382D}" type="presOf" srcId="{EEA58C3D-BBCB-4024-AD27-257244F078B8}" destId="{3D8D2BC0-6655-47B7-994C-C0E102EAFA1D}" srcOrd="0" destOrd="0" presId="urn:microsoft.com/office/officeart/2005/8/layout/vList5"/>
    <dgm:cxn modelId="{99618034-8A79-4DFE-AF78-EABB6A4A7F37}" srcId="{F2CB1653-4D37-49B8-9E69-EEBF2005A36C}" destId="{1A03CBA0-9301-41EA-B8E2-00463BC647F3}" srcOrd="1" destOrd="0" parTransId="{DB8277D8-9586-4FAE-B601-3122C92FED85}" sibTransId="{AD484A99-B0D5-4A46-A695-5115345A1BE3}"/>
    <dgm:cxn modelId="{119ABEF1-216F-41A7-9A2B-620168A2B2CA}" type="presOf" srcId="{F2CB1653-4D37-49B8-9E69-EEBF2005A36C}" destId="{4865B766-EED6-42A6-94A8-3071FF20E249}" srcOrd="0" destOrd="0" presId="urn:microsoft.com/office/officeart/2005/8/layout/vList5"/>
    <dgm:cxn modelId="{1AC0FE4C-D1DF-40AB-AF4C-30630645C8CB}" type="presOf" srcId="{BF66C5FF-218F-4BD9-92EA-460D3B0E14E7}" destId="{35D695B6-6D38-4673-8D7B-EAB3816FC07D}" srcOrd="0" destOrd="0" presId="urn:microsoft.com/office/officeart/2005/8/layout/vList5"/>
    <dgm:cxn modelId="{C73EDC95-362B-4D8A-A9AC-902EF2DB9E27}" type="presOf" srcId="{1A03CBA0-9301-41EA-B8E2-00463BC647F3}" destId="{738F0717-5F87-402D-84F1-FB7B3860AF02}" srcOrd="0" destOrd="0" presId="urn:microsoft.com/office/officeart/2005/8/layout/vList5"/>
    <dgm:cxn modelId="{430EFA68-98BF-47E2-B45B-EE8DFAFBAD13}" type="presParOf" srcId="{4865B766-EED6-42A6-94A8-3071FF20E249}" destId="{A5F65C50-914A-488A-9434-66B8DF0A0F1A}" srcOrd="0" destOrd="0" presId="urn:microsoft.com/office/officeart/2005/8/layout/vList5"/>
    <dgm:cxn modelId="{77768E16-6357-493A-82A6-91A0881AEAEE}" type="presParOf" srcId="{A5F65C50-914A-488A-9434-66B8DF0A0F1A}" destId="{D289BFBB-D396-4C0D-A3EB-94FA21203217}" srcOrd="0" destOrd="0" presId="urn:microsoft.com/office/officeart/2005/8/layout/vList5"/>
    <dgm:cxn modelId="{A08F1F1F-AE60-4349-B33C-1F542AF2403B}" type="presParOf" srcId="{4865B766-EED6-42A6-94A8-3071FF20E249}" destId="{9CADC3F5-F7EA-4172-9310-250A1D01A0EA}" srcOrd="1" destOrd="0" presId="urn:microsoft.com/office/officeart/2005/8/layout/vList5"/>
    <dgm:cxn modelId="{951D8CC1-A28F-49BB-91D1-0BC8429ACCF0}" type="presParOf" srcId="{4865B766-EED6-42A6-94A8-3071FF20E249}" destId="{C026E291-2169-49E2-8004-404F062E3395}" srcOrd="2" destOrd="0" presId="urn:microsoft.com/office/officeart/2005/8/layout/vList5"/>
    <dgm:cxn modelId="{5D905FA0-7825-4840-AEA6-2FFFD3D46FE8}" type="presParOf" srcId="{C026E291-2169-49E2-8004-404F062E3395}" destId="{738F0717-5F87-402D-84F1-FB7B3860AF02}" srcOrd="0" destOrd="0" presId="urn:microsoft.com/office/officeart/2005/8/layout/vList5"/>
    <dgm:cxn modelId="{73645498-AD72-443A-8A25-3AEDCB0FF393}" type="presParOf" srcId="{4865B766-EED6-42A6-94A8-3071FF20E249}" destId="{C2667CCA-1C52-45DA-A420-E7C9B9C8094E}" srcOrd="3" destOrd="0" presId="urn:microsoft.com/office/officeart/2005/8/layout/vList5"/>
    <dgm:cxn modelId="{0DB154C4-4AD9-40B9-A26F-C46B4855179B}" type="presParOf" srcId="{4865B766-EED6-42A6-94A8-3071FF20E249}" destId="{E5123156-5FCF-4BFC-9043-6CA0E04CF221}" srcOrd="4" destOrd="0" presId="urn:microsoft.com/office/officeart/2005/8/layout/vList5"/>
    <dgm:cxn modelId="{8F92C415-54B6-4A23-A7BF-D813982CC9B5}" type="presParOf" srcId="{E5123156-5FCF-4BFC-9043-6CA0E04CF221}" destId="{3D8D2BC0-6655-47B7-994C-C0E102EAFA1D}" srcOrd="0" destOrd="0" presId="urn:microsoft.com/office/officeart/2005/8/layout/vList5"/>
    <dgm:cxn modelId="{BAA3FC08-854F-4F4D-8B30-F0B0F5749625}" type="presParOf" srcId="{4865B766-EED6-42A6-94A8-3071FF20E249}" destId="{69251EAD-D922-48E5-B9E4-A06C7756BD7C}" srcOrd="5" destOrd="0" presId="urn:microsoft.com/office/officeart/2005/8/layout/vList5"/>
    <dgm:cxn modelId="{5FC6B25A-FF7A-48CD-8276-CA4A4E62666C}" type="presParOf" srcId="{4865B766-EED6-42A6-94A8-3071FF20E249}" destId="{F1EA6CC0-4A6B-4902-B73E-86A40CE9D34A}" srcOrd="6" destOrd="0" presId="urn:microsoft.com/office/officeart/2005/8/layout/vList5"/>
    <dgm:cxn modelId="{EEF9B098-E2F5-4DA0-8CA3-7396765570CB}" type="presParOf" srcId="{F1EA6CC0-4A6B-4902-B73E-86A40CE9D34A}" destId="{35D695B6-6D38-4673-8D7B-EAB3816FC07D}" srcOrd="0" destOrd="0" presId="urn:microsoft.com/office/officeart/2005/8/layout/vList5"/>
    <dgm:cxn modelId="{181B9284-5B03-4A37-A8ED-99B70FFE06EA}" type="presParOf" srcId="{4865B766-EED6-42A6-94A8-3071FF20E249}" destId="{EE6AFDBC-6BC7-4EFC-8543-33E3AEB34D33}" srcOrd="7" destOrd="0" presId="urn:microsoft.com/office/officeart/2005/8/layout/vList5"/>
    <dgm:cxn modelId="{EB970698-92B7-4774-93D2-2C7C8B661392}" type="presParOf" srcId="{4865B766-EED6-42A6-94A8-3071FF20E249}" destId="{13289DD7-D5A3-4984-B59B-A18DBF0DE03E}" srcOrd="8" destOrd="0" presId="urn:microsoft.com/office/officeart/2005/8/layout/vList5"/>
    <dgm:cxn modelId="{310B6B5F-ACEC-45A0-9940-53459D6FDA44}" type="presParOf" srcId="{13289DD7-D5A3-4984-B59B-A18DBF0DE03E}" destId="{B03A2C25-7E03-4323-9764-3F60CF4544C2}" srcOrd="0"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10DA087-2040-4EE5-BAA9-A78F377A4065}" type="doc">
      <dgm:prSet loTypeId="urn:microsoft.com/office/officeart/2005/8/layout/vList5" loCatId="list" qsTypeId="urn:microsoft.com/office/officeart/2005/8/quickstyle/simple1" qsCatId="simple" csTypeId="urn:microsoft.com/office/officeart/2005/8/colors/accent3_2" csCatId="accent3" phldr="1"/>
      <dgm:spPr/>
      <dgm:t>
        <a:bodyPr/>
        <a:lstStyle/>
        <a:p>
          <a:endParaRPr lang="en-US"/>
        </a:p>
      </dgm:t>
    </dgm:pt>
    <dgm:pt modelId="{535AC6BC-F1F8-4DAF-B3E9-E5652391125B}">
      <dgm:prSet phldrT="[Text]"/>
      <dgm:spPr/>
      <dgm:t>
        <a:bodyPr/>
        <a:lstStyle/>
        <a:p>
          <a:r>
            <a:rPr lang="en-US" dirty="0" smtClean="0"/>
            <a:t>Scenario # 1</a:t>
          </a:r>
          <a:endParaRPr lang="en-US" dirty="0"/>
        </a:p>
      </dgm:t>
    </dgm:pt>
    <dgm:pt modelId="{2E7F2AD7-5450-4103-81CC-A13DFE96A42A}" type="parTrans" cxnId="{F227A620-F699-4618-AF4D-A139067DDB6D}">
      <dgm:prSet/>
      <dgm:spPr/>
      <dgm:t>
        <a:bodyPr/>
        <a:lstStyle/>
        <a:p>
          <a:endParaRPr lang="en-US"/>
        </a:p>
      </dgm:t>
    </dgm:pt>
    <dgm:pt modelId="{61F9F50E-1992-47AD-A498-77A8F38BB580}" type="sibTrans" cxnId="{F227A620-F699-4618-AF4D-A139067DDB6D}">
      <dgm:prSet/>
      <dgm:spPr/>
      <dgm:t>
        <a:bodyPr/>
        <a:lstStyle/>
        <a:p>
          <a:endParaRPr lang="en-US"/>
        </a:p>
      </dgm:t>
    </dgm:pt>
    <dgm:pt modelId="{2F1C2F88-0FEB-458A-89EA-E65798049F99}">
      <dgm:prSet phldrT="[Text]"/>
      <dgm:spPr/>
      <dgm:t>
        <a:bodyPr/>
        <a:lstStyle/>
        <a:p>
          <a:r>
            <a:rPr lang="en-US" dirty="0" smtClean="0"/>
            <a:t>Roger is playing in a tennis tournament and he wishes to play his best and win the grand prize. He is confident in his abilities that he has the skillset to beat anyone in the field as long as he is focused. He eventually accomplishes his goal and wins the tournament because of his confidence. </a:t>
          </a:r>
          <a:endParaRPr lang="en-US" dirty="0"/>
        </a:p>
      </dgm:t>
    </dgm:pt>
    <dgm:pt modelId="{365EEE68-3FEE-4DC4-9F55-4248550754F9}" type="parTrans" cxnId="{E04BE117-8D59-40E0-B52E-FF38B958BA77}">
      <dgm:prSet/>
      <dgm:spPr/>
      <dgm:t>
        <a:bodyPr/>
        <a:lstStyle/>
        <a:p>
          <a:endParaRPr lang="en-US"/>
        </a:p>
      </dgm:t>
    </dgm:pt>
    <dgm:pt modelId="{4C022C76-19B0-4F11-9AC1-2ED1168BDCCF}" type="sibTrans" cxnId="{E04BE117-8D59-40E0-B52E-FF38B958BA77}">
      <dgm:prSet/>
      <dgm:spPr/>
      <dgm:t>
        <a:bodyPr/>
        <a:lstStyle/>
        <a:p>
          <a:endParaRPr lang="en-US"/>
        </a:p>
      </dgm:t>
    </dgm:pt>
    <dgm:pt modelId="{01F9719C-295A-4738-9E85-D182488E5D0C}">
      <dgm:prSet phldrT="[Text]"/>
      <dgm:spPr/>
      <dgm:t>
        <a:bodyPr/>
        <a:lstStyle/>
        <a:p>
          <a:endParaRPr lang="en-US" dirty="0"/>
        </a:p>
      </dgm:t>
    </dgm:pt>
    <dgm:pt modelId="{26B455E0-9B62-40B2-A6FC-0953604B6091}" type="parTrans" cxnId="{A61E6AAB-2A6D-4C0E-9A17-4F5095964B84}">
      <dgm:prSet/>
      <dgm:spPr/>
      <dgm:t>
        <a:bodyPr/>
        <a:lstStyle/>
        <a:p>
          <a:endParaRPr lang="en-US"/>
        </a:p>
      </dgm:t>
    </dgm:pt>
    <dgm:pt modelId="{98BDC2C0-F960-4DC4-8AD1-146EA7726D6A}" type="sibTrans" cxnId="{A61E6AAB-2A6D-4C0E-9A17-4F5095964B84}">
      <dgm:prSet/>
      <dgm:spPr/>
      <dgm:t>
        <a:bodyPr/>
        <a:lstStyle/>
        <a:p>
          <a:endParaRPr lang="en-US"/>
        </a:p>
      </dgm:t>
    </dgm:pt>
    <dgm:pt modelId="{ADE3180A-DB2E-446C-AC02-172F2EE70D32}">
      <dgm:prSet phldrT="[Text]"/>
      <dgm:spPr/>
      <dgm:t>
        <a:bodyPr/>
        <a:lstStyle/>
        <a:p>
          <a:endParaRPr lang="en-US" dirty="0"/>
        </a:p>
      </dgm:t>
    </dgm:pt>
    <dgm:pt modelId="{2EF337E0-5B9A-4CB5-B950-3902AEDCC2F7}" type="parTrans" cxnId="{B0B212CC-B968-4C32-84B5-AE0719BC03E8}">
      <dgm:prSet/>
      <dgm:spPr/>
      <dgm:t>
        <a:bodyPr/>
        <a:lstStyle/>
        <a:p>
          <a:endParaRPr lang="en-US"/>
        </a:p>
      </dgm:t>
    </dgm:pt>
    <dgm:pt modelId="{62877580-7B59-4D05-B40A-FB9E026ADA33}" type="sibTrans" cxnId="{B0B212CC-B968-4C32-84B5-AE0719BC03E8}">
      <dgm:prSet/>
      <dgm:spPr/>
      <dgm:t>
        <a:bodyPr/>
        <a:lstStyle/>
        <a:p>
          <a:endParaRPr lang="en-US"/>
        </a:p>
      </dgm:t>
    </dgm:pt>
    <dgm:pt modelId="{5F720C8F-39D0-4F43-AA33-3B0B4FE19F3E}" type="pres">
      <dgm:prSet presAssocID="{B10DA087-2040-4EE5-BAA9-A78F377A4065}" presName="Name0" presStyleCnt="0">
        <dgm:presLayoutVars>
          <dgm:dir/>
          <dgm:animLvl val="lvl"/>
          <dgm:resizeHandles val="exact"/>
        </dgm:presLayoutVars>
      </dgm:prSet>
      <dgm:spPr/>
      <dgm:t>
        <a:bodyPr/>
        <a:lstStyle/>
        <a:p>
          <a:endParaRPr lang="en-US"/>
        </a:p>
      </dgm:t>
    </dgm:pt>
    <dgm:pt modelId="{A84D2A6C-6FF7-4E47-9B0A-389FD164DFC6}" type="pres">
      <dgm:prSet presAssocID="{535AC6BC-F1F8-4DAF-B3E9-E5652391125B}" presName="linNode" presStyleCnt="0"/>
      <dgm:spPr/>
    </dgm:pt>
    <dgm:pt modelId="{B9147575-6831-4AB9-AFC2-3F0DFF96CD88}" type="pres">
      <dgm:prSet presAssocID="{535AC6BC-F1F8-4DAF-B3E9-E5652391125B}" presName="parentText" presStyleLbl="node1" presStyleIdx="0" presStyleCnt="1">
        <dgm:presLayoutVars>
          <dgm:chMax val="1"/>
          <dgm:bulletEnabled val="1"/>
        </dgm:presLayoutVars>
      </dgm:prSet>
      <dgm:spPr/>
      <dgm:t>
        <a:bodyPr/>
        <a:lstStyle/>
        <a:p>
          <a:endParaRPr lang="en-US"/>
        </a:p>
      </dgm:t>
    </dgm:pt>
    <dgm:pt modelId="{84694C26-5705-42C5-8538-810EBEF82434}" type="pres">
      <dgm:prSet presAssocID="{535AC6BC-F1F8-4DAF-B3E9-E5652391125B}" presName="descendantText" presStyleLbl="alignAccFollowNode1" presStyleIdx="0" presStyleCnt="1" custScaleY="75897">
        <dgm:presLayoutVars>
          <dgm:bulletEnabled val="1"/>
        </dgm:presLayoutVars>
      </dgm:prSet>
      <dgm:spPr/>
      <dgm:t>
        <a:bodyPr/>
        <a:lstStyle/>
        <a:p>
          <a:endParaRPr lang="en-US"/>
        </a:p>
      </dgm:t>
    </dgm:pt>
  </dgm:ptLst>
  <dgm:cxnLst>
    <dgm:cxn modelId="{F227A620-F699-4618-AF4D-A139067DDB6D}" srcId="{B10DA087-2040-4EE5-BAA9-A78F377A4065}" destId="{535AC6BC-F1F8-4DAF-B3E9-E5652391125B}" srcOrd="0" destOrd="0" parTransId="{2E7F2AD7-5450-4103-81CC-A13DFE96A42A}" sibTransId="{61F9F50E-1992-47AD-A498-77A8F38BB580}"/>
    <dgm:cxn modelId="{E04BE117-8D59-40E0-B52E-FF38B958BA77}" srcId="{535AC6BC-F1F8-4DAF-B3E9-E5652391125B}" destId="{2F1C2F88-0FEB-458A-89EA-E65798049F99}" srcOrd="0" destOrd="0" parTransId="{365EEE68-3FEE-4DC4-9F55-4248550754F9}" sibTransId="{4C022C76-19B0-4F11-9AC1-2ED1168BDCCF}"/>
    <dgm:cxn modelId="{3D23CFA3-5B32-4734-A27B-C72546145008}" type="presOf" srcId="{2F1C2F88-0FEB-458A-89EA-E65798049F99}" destId="{84694C26-5705-42C5-8538-810EBEF82434}" srcOrd="0" destOrd="0" presId="urn:microsoft.com/office/officeart/2005/8/layout/vList5"/>
    <dgm:cxn modelId="{C9E07FF8-4D45-4FA4-81BD-6EB4D466F5E0}" type="presOf" srcId="{01F9719C-295A-4738-9E85-D182488E5D0C}" destId="{84694C26-5705-42C5-8538-810EBEF82434}" srcOrd="0" destOrd="2" presId="urn:microsoft.com/office/officeart/2005/8/layout/vList5"/>
    <dgm:cxn modelId="{844B78BE-97D8-4A93-8B5C-F15B58599528}" type="presOf" srcId="{B10DA087-2040-4EE5-BAA9-A78F377A4065}" destId="{5F720C8F-39D0-4F43-AA33-3B0B4FE19F3E}" srcOrd="0" destOrd="0" presId="urn:microsoft.com/office/officeart/2005/8/layout/vList5"/>
    <dgm:cxn modelId="{F493E1D7-DFA2-4936-AB2E-CCCB5A187396}" type="presOf" srcId="{ADE3180A-DB2E-446C-AC02-172F2EE70D32}" destId="{84694C26-5705-42C5-8538-810EBEF82434}" srcOrd="0" destOrd="1" presId="urn:microsoft.com/office/officeart/2005/8/layout/vList5"/>
    <dgm:cxn modelId="{B0B212CC-B968-4C32-84B5-AE0719BC03E8}" srcId="{535AC6BC-F1F8-4DAF-B3E9-E5652391125B}" destId="{ADE3180A-DB2E-446C-AC02-172F2EE70D32}" srcOrd="1" destOrd="0" parTransId="{2EF337E0-5B9A-4CB5-B950-3902AEDCC2F7}" sibTransId="{62877580-7B59-4D05-B40A-FB9E026ADA33}"/>
    <dgm:cxn modelId="{4C4AB123-FAAC-4BB1-81A8-217DEC5DA767}" type="presOf" srcId="{535AC6BC-F1F8-4DAF-B3E9-E5652391125B}" destId="{B9147575-6831-4AB9-AFC2-3F0DFF96CD88}" srcOrd="0" destOrd="0" presId="urn:microsoft.com/office/officeart/2005/8/layout/vList5"/>
    <dgm:cxn modelId="{A61E6AAB-2A6D-4C0E-9A17-4F5095964B84}" srcId="{535AC6BC-F1F8-4DAF-B3E9-E5652391125B}" destId="{01F9719C-295A-4738-9E85-D182488E5D0C}" srcOrd="2" destOrd="0" parTransId="{26B455E0-9B62-40B2-A6FC-0953604B6091}" sibTransId="{98BDC2C0-F960-4DC4-8AD1-146EA7726D6A}"/>
    <dgm:cxn modelId="{4D1305E2-694C-4DD9-B87C-CC218A6B0C7A}" type="presParOf" srcId="{5F720C8F-39D0-4F43-AA33-3B0B4FE19F3E}" destId="{A84D2A6C-6FF7-4E47-9B0A-389FD164DFC6}" srcOrd="0" destOrd="0" presId="urn:microsoft.com/office/officeart/2005/8/layout/vList5"/>
    <dgm:cxn modelId="{26FE85E5-AC37-47FF-B172-EB2CD41A059D}" type="presParOf" srcId="{A84D2A6C-6FF7-4E47-9B0A-389FD164DFC6}" destId="{B9147575-6831-4AB9-AFC2-3F0DFF96CD88}" srcOrd="0" destOrd="0" presId="urn:microsoft.com/office/officeart/2005/8/layout/vList5"/>
    <dgm:cxn modelId="{1ABB85F2-0BDD-4A91-98DA-A862E9C5A48B}" type="presParOf" srcId="{A84D2A6C-6FF7-4E47-9B0A-389FD164DFC6}" destId="{84694C26-5705-42C5-8538-810EBEF82434}"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10DA087-2040-4EE5-BAA9-A78F377A4065}" type="doc">
      <dgm:prSet loTypeId="urn:microsoft.com/office/officeart/2005/8/layout/vList5" loCatId="list" qsTypeId="urn:microsoft.com/office/officeart/2005/8/quickstyle/simple1" qsCatId="simple" csTypeId="urn:microsoft.com/office/officeart/2005/8/colors/accent3_2" csCatId="accent3" phldr="1"/>
      <dgm:spPr/>
      <dgm:t>
        <a:bodyPr/>
        <a:lstStyle/>
        <a:p>
          <a:endParaRPr lang="en-US"/>
        </a:p>
      </dgm:t>
    </dgm:pt>
    <dgm:pt modelId="{535AC6BC-F1F8-4DAF-B3E9-E5652391125B}">
      <dgm:prSet phldrT="[Text]"/>
      <dgm:spPr/>
      <dgm:t>
        <a:bodyPr/>
        <a:lstStyle/>
        <a:p>
          <a:r>
            <a:rPr lang="en-US" dirty="0" smtClean="0"/>
            <a:t>Scenario # 2</a:t>
          </a:r>
          <a:endParaRPr lang="en-US" dirty="0"/>
        </a:p>
      </dgm:t>
    </dgm:pt>
    <dgm:pt modelId="{2E7F2AD7-5450-4103-81CC-A13DFE96A42A}" type="parTrans" cxnId="{F227A620-F699-4618-AF4D-A139067DDB6D}">
      <dgm:prSet/>
      <dgm:spPr/>
      <dgm:t>
        <a:bodyPr/>
        <a:lstStyle/>
        <a:p>
          <a:endParaRPr lang="en-US"/>
        </a:p>
      </dgm:t>
    </dgm:pt>
    <dgm:pt modelId="{61F9F50E-1992-47AD-A498-77A8F38BB580}" type="sibTrans" cxnId="{F227A620-F699-4618-AF4D-A139067DDB6D}">
      <dgm:prSet/>
      <dgm:spPr/>
      <dgm:t>
        <a:bodyPr/>
        <a:lstStyle/>
        <a:p>
          <a:endParaRPr lang="en-US"/>
        </a:p>
      </dgm:t>
    </dgm:pt>
    <dgm:pt modelId="{2F1C2F88-0FEB-458A-89EA-E65798049F99}">
      <dgm:prSet phldrT="[Text]"/>
      <dgm:spPr/>
      <dgm:t>
        <a:bodyPr/>
        <a:lstStyle/>
        <a:p>
          <a:r>
            <a:rPr lang="en-US" dirty="0" smtClean="0"/>
            <a:t>Every year on January 11th, </a:t>
          </a:r>
          <a:r>
            <a:rPr lang="en-US" dirty="0" err="1" smtClean="0"/>
            <a:t>Prashanthi</a:t>
          </a:r>
          <a:r>
            <a:rPr lang="en-US" dirty="0" smtClean="0"/>
            <a:t> </a:t>
          </a:r>
          <a:r>
            <a:rPr lang="en-US" dirty="0" err="1" smtClean="0"/>
            <a:t>Nilayam</a:t>
          </a:r>
          <a:r>
            <a:rPr lang="en-US" dirty="0" smtClean="0"/>
            <a:t> plays host to the renowned Sports Day. In the past, students have jumped through rings of fire, performed stunts on motorcycles, and conducted several other dare-devil tasks. Tremendous amounts of work and practice go into perfecting these events because the students want to please Swami. Knowing very well that the sporting activities are challenging, the Students perform them in front of huge crowds exuding extreme confidence.  </a:t>
          </a:r>
          <a:endParaRPr lang="en-US" dirty="0"/>
        </a:p>
      </dgm:t>
    </dgm:pt>
    <dgm:pt modelId="{365EEE68-3FEE-4DC4-9F55-4248550754F9}" type="parTrans" cxnId="{E04BE117-8D59-40E0-B52E-FF38B958BA77}">
      <dgm:prSet/>
      <dgm:spPr/>
      <dgm:t>
        <a:bodyPr/>
        <a:lstStyle/>
        <a:p>
          <a:endParaRPr lang="en-US"/>
        </a:p>
      </dgm:t>
    </dgm:pt>
    <dgm:pt modelId="{4C022C76-19B0-4F11-9AC1-2ED1168BDCCF}" type="sibTrans" cxnId="{E04BE117-8D59-40E0-B52E-FF38B958BA77}">
      <dgm:prSet/>
      <dgm:spPr/>
      <dgm:t>
        <a:bodyPr/>
        <a:lstStyle/>
        <a:p>
          <a:endParaRPr lang="en-US"/>
        </a:p>
      </dgm:t>
    </dgm:pt>
    <dgm:pt modelId="{5F720C8F-39D0-4F43-AA33-3B0B4FE19F3E}" type="pres">
      <dgm:prSet presAssocID="{B10DA087-2040-4EE5-BAA9-A78F377A4065}" presName="Name0" presStyleCnt="0">
        <dgm:presLayoutVars>
          <dgm:dir/>
          <dgm:animLvl val="lvl"/>
          <dgm:resizeHandles val="exact"/>
        </dgm:presLayoutVars>
      </dgm:prSet>
      <dgm:spPr/>
      <dgm:t>
        <a:bodyPr/>
        <a:lstStyle/>
        <a:p>
          <a:endParaRPr lang="en-US"/>
        </a:p>
      </dgm:t>
    </dgm:pt>
    <dgm:pt modelId="{A84D2A6C-6FF7-4E47-9B0A-389FD164DFC6}" type="pres">
      <dgm:prSet presAssocID="{535AC6BC-F1F8-4DAF-B3E9-E5652391125B}" presName="linNode" presStyleCnt="0"/>
      <dgm:spPr/>
    </dgm:pt>
    <dgm:pt modelId="{B9147575-6831-4AB9-AFC2-3F0DFF96CD88}" type="pres">
      <dgm:prSet presAssocID="{535AC6BC-F1F8-4DAF-B3E9-E5652391125B}" presName="parentText" presStyleLbl="node1" presStyleIdx="0" presStyleCnt="1">
        <dgm:presLayoutVars>
          <dgm:chMax val="1"/>
          <dgm:bulletEnabled val="1"/>
        </dgm:presLayoutVars>
      </dgm:prSet>
      <dgm:spPr/>
      <dgm:t>
        <a:bodyPr/>
        <a:lstStyle/>
        <a:p>
          <a:endParaRPr lang="en-US"/>
        </a:p>
      </dgm:t>
    </dgm:pt>
    <dgm:pt modelId="{84694C26-5705-42C5-8538-810EBEF82434}" type="pres">
      <dgm:prSet presAssocID="{535AC6BC-F1F8-4DAF-B3E9-E5652391125B}" presName="descendantText" presStyleLbl="alignAccFollowNode1" presStyleIdx="0" presStyleCnt="1">
        <dgm:presLayoutVars>
          <dgm:bulletEnabled val="1"/>
        </dgm:presLayoutVars>
      </dgm:prSet>
      <dgm:spPr/>
      <dgm:t>
        <a:bodyPr/>
        <a:lstStyle/>
        <a:p>
          <a:endParaRPr lang="en-US"/>
        </a:p>
      </dgm:t>
    </dgm:pt>
  </dgm:ptLst>
  <dgm:cxnLst>
    <dgm:cxn modelId="{F227A620-F699-4618-AF4D-A139067DDB6D}" srcId="{B10DA087-2040-4EE5-BAA9-A78F377A4065}" destId="{535AC6BC-F1F8-4DAF-B3E9-E5652391125B}" srcOrd="0" destOrd="0" parTransId="{2E7F2AD7-5450-4103-81CC-A13DFE96A42A}" sibTransId="{61F9F50E-1992-47AD-A498-77A8F38BB580}"/>
    <dgm:cxn modelId="{E04BE117-8D59-40E0-B52E-FF38B958BA77}" srcId="{535AC6BC-F1F8-4DAF-B3E9-E5652391125B}" destId="{2F1C2F88-0FEB-458A-89EA-E65798049F99}" srcOrd="0" destOrd="0" parTransId="{365EEE68-3FEE-4DC4-9F55-4248550754F9}" sibTransId="{4C022C76-19B0-4F11-9AC1-2ED1168BDCCF}"/>
    <dgm:cxn modelId="{95F02E2B-11C9-481C-911A-2E73435B255C}" type="presOf" srcId="{B10DA087-2040-4EE5-BAA9-A78F377A4065}" destId="{5F720C8F-39D0-4F43-AA33-3B0B4FE19F3E}" srcOrd="0" destOrd="0" presId="urn:microsoft.com/office/officeart/2005/8/layout/vList5"/>
    <dgm:cxn modelId="{D6A0350D-C755-42D9-ABEE-96A17800CE7E}" type="presOf" srcId="{2F1C2F88-0FEB-458A-89EA-E65798049F99}" destId="{84694C26-5705-42C5-8538-810EBEF82434}" srcOrd="0" destOrd="0" presId="urn:microsoft.com/office/officeart/2005/8/layout/vList5"/>
    <dgm:cxn modelId="{32B04B4A-2115-4269-AF99-F3A60DCB7219}" type="presOf" srcId="{535AC6BC-F1F8-4DAF-B3E9-E5652391125B}" destId="{B9147575-6831-4AB9-AFC2-3F0DFF96CD88}" srcOrd="0" destOrd="0" presId="urn:microsoft.com/office/officeart/2005/8/layout/vList5"/>
    <dgm:cxn modelId="{65EF9488-FD4F-4C7D-8087-1FBC38EB53FB}" type="presParOf" srcId="{5F720C8F-39D0-4F43-AA33-3B0B4FE19F3E}" destId="{A84D2A6C-6FF7-4E47-9B0A-389FD164DFC6}" srcOrd="0" destOrd="0" presId="urn:microsoft.com/office/officeart/2005/8/layout/vList5"/>
    <dgm:cxn modelId="{AC9D6C81-11FB-4BDC-B202-4FD074F15BE3}" type="presParOf" srcId="{A84D2A6C-6FF7-4E47-9B0A-389FD164DFC6}" destId="{B9147575-6831-4AB9-AFC2-3F0DFF96CD88}" srcOrd="0" destOrd="0" presId="urn:microsoft.com/office/officeart/2005/8/layout/vList5"/>
    <dgm:cxn modelId="{A6983257-D4B3-4ABC-A76F-0DBB6E72737A}" type="presParOf" srcId="{A84D2A6C-6FF7-4E47-9B0A-389FD164DFC6}" destId="{84694C26-5705-42C5-8538-810EBEF82434}"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10DA087-2040-4EE5-BAA9-A78F377A4065}" type="doc">
      <dgm:prSet loTypeId="urn:microsoft.com/office/officeart/2005/8/layout/vList5" loCatId="list" qsTypeId="urn:microsoft.com/office/officeart/2005/8/quickstyle/simple1" qsCatId="simple" csTypeId="urn:microsoft.com/office/officeart/2005/8/colors/accent3_2" csCatId="accent3" phldr="1"/>
      <dgm:spPr/>
      <dgm:t>
        <a:bodyPr/>
        <a:lstStyle/>
        <a:p>
          <a:endParaRPr lang="en-US"/>
        </a:p>
      </dgm:t>
    </dgm:pt>
    <dgm:pt modelId="{535AC6BC-F1F8-4DAF-B3E9-E5652391125B}">
      <dgm:prSet phldrT="[Text]"/>
      <dgm:spPr/>
      <dgm:t>
        <a:bodyPr/>
        <a:lstStyle/>
        <a:p>
          <a:r>
            <a:rPr lang="en-US" dirty="0" smtClean="0"/>
            <a:t>Scenario # 3</a:t>
          </a:r>
          <a:endParaRPr lang="en-US" dirty="0"/>
        </a:p>
      </dgm:t>
    </dgm:pt>
    <dgm:pt modelId="{2E7F2AD7-5450-4103-81CC-A13DFE96A42A}" type="parTrans" cxnId="{F227A620-F699-4618-AF4D-A139067DDB6D}">
      <dgm:prSet/>
      <dgm:spPr/>
      <dgm:t>
        <a:bodyPr/>
        <a:lstStyle/>
        <a:p>
          <a:endParaRPr lang="en-US"/>
        </a:p>
      </dgm:t>
    </dgm:pt>
    <dgm:pt modelId="{61F9F50E-1992-47AD-A498-77A8F38BB580}" type="sibTrans" cxnId="{F227A620-F699-4618-AF4D-A139067DDB6D}">
      <dgm:prSet/>
      <dgm:spPr/>
      <dgm:t>
        <a:bodyPr/>
        <a:lstStyle/>
        <a:p>
          <a:endParaRPr lang="en-US"/>
        </a:p>
      </dgm:t>
    </dgm:pt>
    <dgm:pt modelId="{2F1C2F88-0FEB-458A-89EA-E65798049F99}">
      <dgm:prSet phldrT="[Text]"/>
      <dgm:spPr/>
      <dgm:t>
        <a:bodyPr/>
        <a:lstStyle/>
        <a:p>
          <a:r>
            <a:rPr lang="en-US" dirty="0" smtClean="0"/>
            <a:t>An extremely brilliant surgeon is getting ready to perform a complicated surgery the following day. The risks involved are severe, but the surgery is absolutely necessary to help the patient survive. The surgeon reviews the patient file before and fully details the necessary procedure to conduct a successful surgery. On the day of the surgery, he asks the assistance of his team to help him complete it and thanks them for their contributions. After the surgery, the patient’s family thanks the surgeon, which he accepts with humility. </a:t>
          </a:r>
          <a:endParaRPr lang="en-US" dirty="0"/>
        </a:p>
      </dgm:t>
    </dgm:pt>
    <dgm:pt modelId="{365EEE68-3FEE-4DC4-9F55-4248550754F9}" type="parTrans" cxnId="{E04BE117-8D59-40E0-B52E-FF38B958BA77}">
      <dgm:prSet/>
      <dgm:spPr/>
      <dgm:t>
        <a:bodyPr/>
        <a:lstStyle/>
        <a:p>
          <a:endParaRPr lang="en-US"/>
        </a:p>
      </dgm:t>
    </dgm:pt>
    <dgm:pt modelId="{4C022C76-19B0-4F11-9AC1-2ED1168BDCCF}" type="sibTrans" cxnId="{E04BE117-8D59-40E0-B52E-FF38B958BA77}">
      <dgm:prSet/>
      <dgm:spPr/>
      <dgm:t>
        <a:bodyPr/>
        <a:lstStyle/>
        <a:p>
          <a:endParaRPr lang="en-US"/>
        </a:p>
      </dgm:t>
    </dgm:pt>
    <dgm:pt modelId="{5F720C8F-39D0-4F43-AA33-3B0B4FE19F3E}" type="pres">
      <dgm:prSet presAssocID="{B10DA087-2040-4EE5-BAA9-A78F377A4065}" presName="Name0" presStyleCnt="0">
        <dgm:presLayoutVars>
          <dgm:dir/>
          <dgm:animLvl val="lvl"/>
          <dgm:resizeHandles val="exact"/>
        </dgm:presLayoutVars>
      </dgm:prSet>
      <dgm:spPr/>
      <dgm:t>
        <a:bodyPr/>
        <a:lstStyle/>
        <a:p>
          <a:endParaRPr lang="en-US"/>
        </a:p>
      </dgm:t>
    </dgm:pt>
    <dgm:pt modelId="{A84D2A6C-6FF7-4E47-9B0A-389FD164DFC6}" type="pres">
      <dgm:prSet presAssocID="{535AC6BC-F1F8-4DAF-B3E9-E5652391125B}" presName="linNode" presStyleCnt="0"/>
      <dgm:spPr/>
    </dgm:pt>
    <dgm:pt modelId="{B9147575-6831-4AB9-AFC2-3F0DFF96CD88}" type="pres">
      <dgm:prSet presAssocID="{535AC6BC-F1F8-4DAF-B3E9-E5652391125B}" presName="parentText" presStyleLbl="node1" presStyleIdx="0" presStyleCnt="1">
        <dgm:presLayoutVars>
          <dgm:chMax val="1"/>
          <dgm:bulletEnabled val="1"/>
        </dgm:presLayoutVars>
      </dgm:prSet>
      <dgm:spPr/>
      <dgm:t>
        <a:bodyPr/>
        <a:lstStyle/>
        <a:p>
          <a:endParaRPr lang="en-US"/>
        </a:p>
      </dgm:t>
    </dgm:pt>
    <dgm:pt modelId="{84694C26-5705-42C5-8538-810EBEF82434}" type="pres">
      <dgm:prSet presAssocID="{535AC6BC-F1F8-4DAF-B3E9-E5652391125B}" presName="descendantText" presStyleLbl="alignAccFollowNode1" presStyleIdx="0" presStyleCnt="1">
        <dgm:presLayoutVars>
          <dgm:bulletEnabled val="1"/>
        </dgm:presLayoutVars>
      </dgm:prSet>
      <dgm:spPr/>
      <dgm:t>
        <a:bodyPr/>
        <a:lstStyle/>
        <a:p>
          <a:endParaRPr lang="en-US"/>
        </a:p>
      </dgm:t>
    </dgm:pt>
  </dgm:ptLst>
  <dgm:cxnLst>
    <dgm:cxn modelId="{64D3568E-A693-4619-9784-820D8603119C}" type="presOf" srcId="{B10DA087-2040-4EE5-BAA9-A78F377A4065}" destId="{5F720C8F-39D0-4F43-AA33-3B0B4FE19F3E}" srcOrd="0" destOrd="0" presId="urn:microsoft.com/office/officeart/2005/8/layout/vList5"/>
    <dgm:cxn modelId="{F227A620-F699-4618-AF4D-A139067DDB6D}" srcId="{B10DA087-2040-4EE5-BAA9-A78F377A4065}" destId="{535AC6BC-F1F8-4DAF-B3E9-E5652391125B}" srcOrd="0" destOrd="0" parTransId="{2E7F2AD7-5450-4103-81CC-A13DFE96A42A}" sibTransId="{61F9F50E-1992-47AD-A498-77A8F38BB580}"/>
    <dgm:cxn modelId="{E04BE117-8D59-40E0-B52E-FF38B958BA77}" srcId="{535AC6BC-F1F8-4DAF-B3E9-E5652391125B}" destId="{2F1C2F88-0FEB-458A-89EA-E65798049F99}" srcOrd="0" destOrd="0" parTransId="{365EEE68-3FEE-4DC4-9F55-4248550754F9}" sibTransId="{4C022C76-19B0-4F11-9AC1-2ED1168BDCCF}"/>
    <dgm:cxn modelId="{F23E16EE-1990-4EAD-936D-9FF7088BF2AA}" type="presOf" srcId="{535AC6BC-F1F8-4DAF-B3E9-E5652391125B}" destId="{B9147575-6831-4AB9-AFC2-3F0DFF96CD88}" srcOrd="0" destOrd="0" presId="urn:microsoft.com/office/officeart/2005/8/layout/vList5"/>
    <dgm:cxn modelId="{7068063D-A920-4E21-AAF1-799AF2CAEF97}" type="presOf" srcId="{2F1C2F88-0FEB-458A-89EA-E65798049F99}" destId="{84694C26-5705-42C5-8538-810EBEF82434}" srcOrd="0" destOrd="0" presId="urn:microsoft.com/office/officeart/2005/8/layout/vList5"/>
    <dgm:cxn modelId="{067785B9-FAC2-4B5E-9F31-F9D8A019FD5D}" type="presParOf" srcId="{5F720C8F-39D0-4F43-AA33-3B0B4FE19F3E}" destId="{A84D2A6C-6FF7-4E47-9B0A-389FD164DFC6}" srcOrd="0" destOrd="0" presId="urn:microsoft.com/office/officeart/2005/8/layout/vList5"/>
    <dgm:cxn modelId="{E88CB697-5F64-4628-B001-F557DF701164}" type="presParOf" srcId="{A84D2A6C-6FF7-4E47-9B0A-389FD164DFC6}" destId="{B9147575-6831-4AB9-AFC2-3F0DFF96CD88}" srcOrd="0" destOrd="0" presId="urn:microsoft.com/office/officeart/2005/8/layout/vList5"/>
    <dgm:cxn modelId="{C06914F8-5C04-40EF-8B04-E01F92CA7C59}" type="presParOf" srcId="{A84D2A6C-6FF7-4E47-9B0A-389FD164DFC6}" destId="{84694C26-5705-42C5-8538-810EBEF82434}"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10DA087-2040-4EE5-BAA9-A78F377A4065}" type="doc">
      <dgm:prSet loTypeId="urn:microsoft.com/office/officeart/2005/8/layout/vList5" loCatId="list" qsTypeId="urn:microsoft.com/office/officeart/2005/8/quickstyle/simple1" qsCatId="simple" csTypeId="urn:microsoft.com/office/officeart/2005/8/colors/accent3_2" csCatId="accent3" phldr="1"/>
      <dgm:spPr/>
      <dgm:t>
        <a:bodyPr/>
        <a:lstStyle/>
        <a:p>
          <a:endParaRPr lang="en-US"/>
        </a:p>
      </dgm:t>
    </dgm:pt>
    <dgm:pt modelId="{535AC6BC-F1F8-4DAF-B3E9-E5652391125B}">
      <dgm:prSet phldrT="[Text]"/>
      <dgm:spPr/>
      <dgm:t>
        <a:bodyPr/>
        <a:lstStyle/>
        <a:p>
          <a:r>
            <a:rPr lang="en-US" dirty="0" smtClean="0"/>
            <a:t>Scenario # 1</a:t>
          </a:r>
          <a:endParaRPr lang="en-US" dirty="0"/>
        </a:p>
      </dgm:t>
    </dgm:pt>
    <dgm:pt modelId="{2E7F2AD7-5450-4103-81CC-A13DFE96A42A}" type="parTrans" cxnId="{F227A620-F699-4618-AF4D-A139067DDB6D}">
      <dgm:prSet/>
      <dgm:spPr/>
      <dgm:t>
        <a:bodyPr/>
        <a:lstStyle/>
        <a:p>
          <a:endParaRPr lang="en-US"/>
        </a:p>
      </dgm:t>
    </dgm:pt>
    <dgm:pt modelId="{61F9F50E-1992-47AD-A498-77A8F38BB580}" type="sibTrans" cxnId="{F227A620-F699-4618-AF4D-A139067DDB6D}">
      <dgm:prSet/>
      <dgm:spPr/>
      <dgm:t>
        <a:bodyPr/>
        <a:lstStyle/>
        <a:p>
          <a:endParaRPr lang="en-US"/>
        </a:p>
      </dgm:t>
    </dgm:pt>
    <dgm:pt modelId="{2F1C2F88-0FEB-458A-89EA-E65798049F99}">
      <dgm:prSet phldrT="[Text]"/>
      <dgm:spPr/>
      <dgm:t>
        <a:bodyPr/>
        <a:lstStyle/>
        <a:p>
          <a:r>
            <a:rPr lang="en-US" b="1" dirty="0" smtClean="0"/>
            <a:t>You are a hard working student , parent, or professional.   After many years of sincere effort and dedication, you present your results on an important project that you have been passionate about and working very hard on.   The committee member takes one look at it and feels it has to completely re-tailored. In other words, years of hard work needs to be re-written or reworked on.</a:t>
          </a:r>
          <a:endParaRPr lang="en-US" dirty="0"/>
        </a:p>
      </dgm:t>
    </dgm:pt>
    <dgm:pt modelId="{365EEE68-3FEE-4DC4-9F55-4248550754F9}" type="parTrans" cxnId="{E04BE117-8D59-40E0-B52E-FF38B958BA77}">
      <dgm:prSet/>
      <dgm:spPr/>
      <dgm:t>
        <a:bodyPr/>
        <a:lstStyle/>
        <a:p>
          <a:endParaRPr lang="en-US"/>
        </a:p>
      </dgm:t>
    </dgm:pt>
    <dgm:pt modelId="{4C022C76-19B0-4F11-9AC1-2ED1168BDCCF}" type="sibTrans" cxnId="{E04BE117-8D59-40E0-B52E-FF38B958BA77}">
      <dgm:prSet/>
      <dgm:spPr/>
      <dgm:t>
        <a:bodyPr/>
        <a:lstStyle/>
        <a:p>
          <a:endParaRPr lang="en-US"/>
        </a:p>
      </dgm:t>
    </dgm:pt>
    <dgm:pt modelId="{5F720C8F-39D0-4F43-AA33-3B0B4FE19F3E}" type="pres">
      <dgm:prSet presAssocID="{B10DA087-2040-4EE5-BAA9-A78F377A4065}" presName="Name0" presStyleCnt="0">
        <dgm:presLayoutVars>
          <dgm:dir/>
          <dgm:animLvl val="lvl"/>
          <dgm:resizeHandles val="exact"/>
        </dgm:presLayoutVars>
      </dgm:prSet>
      <dgm:spPr/>
      <dgm:t>
        <a:bodyPr/>
        <a:lstStyle/>
        <a:p>
          <a:endParaRPr lang="en-US"/>
        </a:p>
      </dgm:t>
    </dgm:pt>
    <dgm:pt modelId="{A84D2A6C-6FF7-4E47-9B0A-389FD164DFC6}" type="pres">
      <dgm:prSet presAssocID="{535AC6BC-F1F8-4DAF-B3E9-E5652391125B}" presName="linNode" presStyleCnt="0"/>
      <dgm:spPr/>
    </dgm:pt>
    <dgm:pt modelId="{B9147575-6831-4AB9-AFC2-3F0DFF96CD88}" type="pres">
      <dgm:prSet presAssocID="{535AC6BC-F1F8-4DAF-B3E9-E5652391125B}" presName="parentText" presStyleLbl="node1" presStyleIdx="0" presStyleCnt="1">
        <dgm:presLayoutVars>
          <dgm:chMax val="1"/>
          <dgm:bulletEnabled val="1"/>
        </dgm:presLayoutVars>
      </dgm:prSet>
      <dgm:spPr/>
      <dgm:t>
        <a:bodyPr/>
        <a:lstStyle/>
        <a:p>
          <a:endParaRPr lang="en-US"/>
        </a:p>
      </dgm:t>
    </dgm:pt>
    <dgm:pt modelId="{84694C26-5705-42C5-8538-810EBEF82434}" type="pres">
      <dgm:prSet presAssocID="{535AC6BC-F1F8-4DAF-B3E9-E5652391125B}" presName="descendantText" presStyleLbl="alignAccFollowNode1" presStyleIdx="0" presStyleCnt="1" custScaleY="111776">
        <dgm:presLayoutVars>
          <dgm:bulletEnabled val="1"/>
        </dgm:presLayoutVars>
      </dgm:prSet>
      <dgm:spPr/>
      <dgm:t>
        <a:bodyPr/>
        <a:lstStyle/>
        <a:p>
          <a:endParaRPr lang="en-US"/>
        </a:p>
      </dgm:t>
    </dgm:pt>
  </dgm:ptLst>
  <dgm:cxnLst>
    <dgm:cxn modelId="{F227A620-F699-4618-AF4D-A139067DDB6D}" srcId="{B10DA087-2040-4EE5-BAA9-A78F377A4065}" destId="{535AC6BC-F1F8-4DAF-B3E9-E5652391125B}" srcOrd="0" destOrd="0" parTransId="{2E7F2AD7-5450-4103-81CC-A13DFE96A42A}" sibTransId="{61F9F50E-1992-47AD-A498-77A8F38BB580}"/>
    <dgm:cxn modelId="{E04BE117-8D59-40E0-B52E-FF38B958BA77}" srcId="{535AC6BC-F1F8-4DAF-B3E9-E5652391125B}" destId="{2F1C2F88-0FEB-458A-89EA-E65798049F99}" srcOrd="0" destOrd="0" parTransId="{365EEE68-3FEE-4DC4-9F55-4248550754F9}" sibTransId="{4C022C76-19B0-4F11-9AC1-2ED1168BDCCF}"/>
    <dgm:cxn modelId="{8BDFA114-8D49-4A2D-B591-9406C7588EC5}" type="presOf" srcId="{535AC6BC-F1F8-4DAF-B3E9-E5652391125B}" destId="{B9147575-6831-4AB9-AFC2-3F0DFF96CD88}" srcOrd="0" destOrd="0" presId="urn:microsoft.com/office/officeart/2005/8/layout/vList5"/>
    <dgm:cxn modelId="{AB7735A7-8928-4E89-BC4E-FCA47C0C5C2A}" type="presOf" srcId="{B10DA087-2040-4EE5-BAA9-A78F377A4065}" destId="{5F720C8F-39D0-4F43-AA33-3B0B4FE19F3E}" srcOrd="0" destOrd="0" presId="urn:microsoft.com/office/officeart/2005/8/layout/vList5"/>
    <dgm:cxn modelId="{17BD8F74-ED63-4809-97F7-AC4001B630E8}" type="presOf" srcId="{2F1C2F88-0FEB-458A-89EA-E65798049F99}" destId="{84694C26-5705-42C5-8538-810EBEF82434}" srcOrd="0" destOrd="0" presId="urn:microsoft.com/office/officeart/2005/8/layout/vList5"/>
    <dgm:cxn modelId="{6E63142B-BCAE-48AE-A68B-7E101FE561F8}" type="presParOf" srcId="{5F720C8F-39D0-4F43-AA33-3B0B4FE19F3E}" destId="{A84D2A6C-6FF7-4E47-9B0A-389FD164DFC6}" srcOrd="0" destOrd="0" presId="urn:microsoft.com/office/officeart/2005/8/layout/vList5"/>
    <dgm:cxn modelId="{663F34ED-A8BA-4B25-9368-26193175B189}" type="presParOf" srcId="{A84D2A6C-6FF7-4E47-9B0A-389FD164DFC6}" destId="{B9147575-6831-4AB9-AFC2-3F0DFF96CD88}" srcOrd="0" destOrd="0" presId="urn:microsoft.com/office/officeart/2005/8/layout/vList5"/>
    <dgm:cxn modelId="{DF314F4F-A175-4330-AC3E-2D55BE3483F1}" type="presParOf" srcId="{A84D2A6C-6FF7-4E47-9B0A-389FD164DFC6}" destId="{84694C26-5705-42C5-8538-810EBEF82434}"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10DA087-2040-4EE5-BAA9-A78F377A4065}" type="doc">
      <dgm:prSet loTypeId="urn:microsoft.com/office/officeart/2005/8/layout/vList5" loCatId="list" qsTypeId="urn:microsoft.com/office/officeart/2005/8/quickstyle/simple1" qsCatId="simple" csTypeId="urn:microsoft.com/office/officeart/2005/8/colors/accent3_2" csCatId="accent3" phldr="1"/>
      <dgm:spPr/>
      <dgm:t>
        <a:bodyPr/>
        <a:lstStyle/>
        <a:p>
          <a:endParaRPr lang="en-US"/>
        </a:p>
      </dgm:t>
    </dgm:pt>
    <dgm:pt modelId="{535AC6BC-F1F8-4DAF-B3E9-E5652391125B}">
      <dgm:prSet phldrT="[Text]"/>
      <dgm:spPr/>
      <dgm:t>
        <a:bodyPr/>
        <a:lstStyle/>
        <a:p>
          <a:r>
            <a:rPr lang="en-US" dirty="0" smtClean="0"/>
            <a:t>Scenario # 2</a:t>
          </a:r>
          <a:endParaRPr lang="en-US" dirty="0"/>
        </a:p>
      </dgm:t>
    </dgm:pt>
    <dgm:pt modelId="{2E7F2AD7-5450-4103-81CC-A13DFE96A42A}" type="parTrans" cxnId="{F227A620-F699-4618-AF4D-A139067DDB6D}">
      <dgm:prSet/>
      <dgm:spPr/>
      <dgm:t>
        <a:bodyPr/>
        <a:lstStyle/>
        <a:p>
          <a:endParaRPr lang="en-US"/>
        </a:p>
      </dgm:t>
    </dgm:pt>
    <dgm:pt modelId="{61F9F50E-1992-47AD-A498-77A8F38BB580}" type="sibTrans" cxnId="{F227A620-F699-4618-AF4D-A139067DDB6D}">
      <dgm:prSet/>
      <dgm:spPr/>
      <dgm:t>
        <a:bodyPr/>
        <a:lstStyle/>
        <a:p>
          <a:endParaRPr lang="en-US"/>
        </a:p>
      </dgm:t>
    </dgm:pt>
    <dgm:pt modelId="{2F1C2F88-0FEB-458A-89EA-E65798049F99}">
      <dgm:prSet phldrT="[Text]"/>
      <dgm:spPr/>
      <dgm:t>
        <a:bodyPr/>
        <a:lstStyle/>
        <a:p>
          <a:r>
            <a:rPr lang="en-US" b="1" dirty="0" smtClean="0"/>
            <a:t>You just landed your first job in your dream company. After a while, due to the economy, you get laid off with no possibility of coming back to the company for at least a few years as they are downsizing all positions that meet your skills and training. </a:t>
          </a:r>
          <a:endParaRPr lang="en-US" dirty="0"/>
        </a:p>
      </dgm:t>
    </dgm:pt>
    <dgm:pt modelId="{365EEE68-3FEE-4DC4-9F55-4248550754F9}" type="parTrans" cxnId="{E04BE117-8D59-40E0-B52E-FF38B958BA77}">
      <dgm:prSet/>
      <dgm:spPr/>
      <dgm:t>
        <a:bodyPr/>
        <a:lstStyle/>
        <a:p>
          <a:endParaRPr lang="en-US"/>
        </a:p>
      </dgm:t>
    </dgm:pt>
    <dgm:pt modelId="{4C022C76-19B0-4F11-9AC1-2ED1168BDCCF}" type="sibTrans" cxnId="{E04BE117-8D59-40E0-B52E-FF38B958BA77}">
      <dgm:prSet/>
      <dgm:spPr/>
      <dgm:t>
        <a:bodyPr/>
        <a:lstStyle/>
        <a:p>
          <a:endParaRPr lang="en-US"/>
        </a:p>
      </dgm:t>
    </dgm:pt>
    <dgm:pt modelId="{5F720C8F-39D0-4F43-AA33-3B0B4FE19F3E}" type="pres">
      <dgm:prSet presAssocID="{B10DA087-2040-4EE5-BAA9-A78F377A4065}" presName="Name0" presStyleCnt="0">
        <dgm:presLayoutVars>
          <dgm:dir/>
          <dgm:animLvl val="lvl"/>
          <dgm:resizeHandles val="exact"/>
        </dgm:presLayoutVars>
      </dgm:prSet>
      <dgm:spPr/>
      <dgm:t>
        <a:bodyPr/>
        <a:lstStyle/>
        <a:p>
          <a:endParaRPr lang="en-US"/>
        </a:p>
      </dgm:t>
    </dgm:pt>
    <dgm:pt modelId="{A84D2A6C-6FF7-4E47-9B0A-389FD164DFC6}" type="pres">
      <dgm:prSet presAssocID="{535AC6BC-F1F8-4DAF-B3E9-E5652391125B}" presName="linNode" presStyleCnt="0"/>
      <dgm:spPr/>
    </dgm:pt>
    <dgm:pt modelId="{B9147575-6831-4AB9-AFC2-3F0DFF96CD88}" type="pres">
      <dgm:prSet presAssocID="{535AC6BC-F1F8-4DAF-B3E9-E5652391125B}" presName="parentText" presStyleLbl="node1" presStyleIdx="0" presStyleCnt="1">
        <dgm:presLayoutVars>
          <dgm:chMax val="1"/>
          <dgm:bulletEnabled val="1"/>
        </dgm:presLayoutVars>
      </dgm:prSet>
      <dgm:spPr/>
      <dgm:t>
        <a:bodyPr/>
        <a:lstStyle/>
        <a:p>
          <a:endParaRPr lang="en-US"/>
        </a:p>
      </dgm:t>
    </dgm:pt>
    <dgm:pt modelId="{84694C26-5705-42C5-8538-810EBEF82434}" type="pres">
      <dgm:prSet presAssocID="{535AC6BC-F1F8-4DAF-B3E9-E5652391125B}" presName="descendantText" presStyleLbl="alignAccFollowNode1" presStyleIdx="0" presStyleCnt="1">
        <dgm:presLayoutVars>
          <dgm:bulletEnabled val="1"/>
        </dgm:presLayoutVars>
      </dgm:prSet>
      <dgm:spPr/>
      <dgm:t>
        <a:bodyPr/>
        <a:lstStyle/>
        <a:p>
          <a:endParaRPr lang="en-US"/>
        </a:p>
      </dgm:t>
    </dgm:pt>
  </dgm:ptLst>
  <dgm:cxnLst>
    <dgm:cxn modelId="{F227A620-F699-4618-AF4D-A139067DDB6D}" srcId="{B10DA087-2040-4EE5-BAA9-A78F377A4065}" destId="{535AC6BC-F1F8-4DAF-B3E9-E5652391125B}" srcOrd="0" destOrd="0" parTransId="{2E7F2AD7-5450-4103-81CC-A13DFE96A42A}" sibTransId="{61F9F50E-1992-47AD-A498-77A8F38BB580}"/>
    <dgm:cxn modelId="{EFAF350C-9318-47BE-AAFC-1C2354A6A378}" type="presOf" srcId="{2F1C2F88-0FEB-458A-89EA-E65798049F99}" destId="{84694C26-5705-42C5-8538-810EBEF82434}" srcOrd="0" destOrd="0" presId="urn:microsoft.com/office/officeart/2005/8/layout/vList5"/>
    <dgm:cxn modelId="{2375256D-AD90-414A-85F9-A48FFE8F5C43}" type="presOf" srcId="{B10DA087-2040-4EE5-BAA9-A78F377A4065}" destId="{5F720C8F-39D0-4F43-AA33-3B0B4FE19F3E}" srcOrd="0" destOrd="0" presId="urn:microsoft.com/office/officeart/2005/8/layout/vList5"/>
    <dgm:cxn modelId="{E04BE117-8D59-40E0-B52E-FF38B958BA77}" srcId="{535AC6BC-F1F8-4DAF-B3E9-E5652391125B}" destId="{2F1C2F88-0FEB-458A-89EA-E65798049F99}" srcOrd="0" destOrd="0" parTransId="{365EEE68-3FEE-4DC4-9F55-4248550754F9}" sibTransId="{4C022C76-19B0-4F11-9AC1-2ED1168BDCCF}"/>
    <dgm:cxn modelId="{F3ABBEB4-673D-49E5-B4F6-8253F4538C6F}" type="presOf" srcId="{535AC6BC-F1F8-4DAF-B3E9-E5652391125B}" destId="{B9147575-6831-4AB9-AFC2-3F0DFF96CD88}" srcOrd="0" destOrd="0" presId="urn:microsoft.com/office/officeart/2005/8/layout/vList5"/>
    <dgm:cxn modelId="{EBE42617-A623-4421-A219-0E594EAF17FA}" type="presParOf" srcId="{5F720C8F-39D0-4F43-AA33-3B0B4FE19F3E}" destId="{A84D2A6C-6FF7-4E47-9B0A-389FD164DFC6}" srcOrd="0" destOrd="0" presId="urn:microsoft.com/office/officeart/2005/8/layout/vList5"/>
    <dgm:cxn modelId="{B7E69BEC-07B1-497B-A57E-11FC5301B0A2}" type="presParOf" srcId="{A84D2A6C-6FF7-4E47-9B0A-389FD164DFC6}" destId="{B9147575-6831-4AB9-AFC2-3F0DFF96CD88}" srcOrd="0" destOrd="0" presId="urn:microsoft.com/office/officeart/2005/8/layout/vList5"/>
    <dgm:cxn modelId="{3D7E562A-8D38-4DDC-9B11-08CADC4DF156}" type="presParOf" srcId="{A84D2A6C-6FF7-4E47-9B0A-389FD164DFC6}" destId="{84694C26-5705-42C5-8538-810EBEF82434}"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10DA087-2040-4EE5-BAA9-A78F377A4065}" type="doc">
      <dgm:prSet loTypeId="urn:microsoft.com/office/officeart/2005/8/layout/vList5" loCatId="list" qsTypeId="urn:microsoft.com/office/officeart/2005/8/quickstyle/simple1" qsCatId="simple" csTypeId="urn:microsoft.com/office/officeart/2005/8/colors/accent3_2" csCatId="accent3" phldr="1"/>
      <dgm:spPr/>
      <dgm:t>
        <a:bodyPr/>
        <a:lstStyle/>
        <a:p>
          <a:endParaRPr lang="en-US"/>
        </a:p>
      </dgm:t>
    </dgm:pt>
    <dgm:pt modelId="{535AC6BC-F1F8-4DAF-B3E9-E5652391125B}">
      <dgm:prSet phldrT="[Text]"/>
      <dgm:spPr/>
      <dgm:t>
        <a:bodyPr/>
        <a:lstStyle/>
        <a:p>
          <a:r>
            <a:rPr lang="en-US" dirty="0" smtClean="0"/>
            <a:t>Scenario # 3</a:t>
          </a:r>
          <a:endParaRPr lang="en-US" dirty="0"/>
        </a:p>
      </dgm:t>
    </dgm:pt>
    <dgm:pt modelId="{2E7F2AD7-5450-4103-81CC-A13DFE96A42A}" type="parTrans" cxnId="{F227A620-F699-4618-AF4D-A139067DDB6D}">
      <dgm:prSet/>
      <dgm:spPr/>
      <dgm:t>
        <a:bodyPr/>
        <a:lstStyle/>
        <a:p>
          <a:endParaRPr lang="en-US"/>
        </a:p>
      </dgm:t>
    </dgm:pt>
    <dgm:pt modelId="{61F9F50E-1992-47AD-A498-77A8F38BB580}" type="sibTrans" cxnId="{F227A620-F699-4618-AF4D-A139067DDB6D}">
      <dgm:prSet/>
      <dgm:spPr/>
      <dgm:t>
        <a:bodyPr/>
        <a:lstStyle/>
        <a:p>
          <a:endParaRPr lang="en-US"/>
        </a:p>
      </dgm:t>
    </dgm:pt>
    <dgm:pt modelId="{2F1C2F88-0FEB-458A-89EA-E65798049F99}">
      <dgm:prSet phldrT="[Text]"/>
      <dgm:spPr/>
      <dgm:t>
        <a:bodyPr/>
        <a:lstStyle/>
        <a:p>
          <a:r>
            <a:rPr lang="en-US" b="1" dirty="0" smtClean="0"/>
            <a:t>You are a new parent. After the bundle of joy stepped into your life, you no longer have time for your career or academic pursuits. You are just ripe in your career for a promotion. But you know that taking up the promotion means taking away time from your child.</a:t>
          </a:r>
          <a:endParaRPr lang="en-US" dirty="0"/>
        </a:p>
      </dgm:t>
    </dgm:pt>
    <dgm:pt modelId="{365EEE68-3FEE-4DC4-9F55-4248550754F9}" type="parTrans" cxnId="{E04BE117-8D59-40E0-B52E-FF38B958BA77}">
      <dgm:prSet/>
      <dgm:spPr/>
      <dgm:t>
        <a:bodyPr/>
        <a:lstStyle/>
        <a:p>
          <a:endParaRPr lang="en-US"/>
        </a:p>
      </dgm:t>
    </dgm:pt>
    <dgm:pt modelId="{4C022C76-19B0-4F11-9AC1-2ED1168BDCCF}" type="sibTrans" cxnId="{E04BE117-8D59-40E0-B52E-FF38B958BA77}">
      <dgm:prSet/>
      <dgm:spPr/>
      <dgm:t>
        <a:bodyPr/>
        <a:lstStyle/>
        <a:p>
          <a:endParaRPr lang="en-US"/>
        </a:p>
      </dgm:t>
    </dgm:pt>
    <dgm:pt modelId="{5F720C8F-39D0-4F43-AA33-3B0B4FE19F3E}" type="pres">
      <dgm:prSet presAssocID="{B10DA087-2040-4EE5-BAA9-A78F377A4065}" presName="Name0" presStyleCnt="0">
        <dgm:presLayoutVars>
          <dgm:dir/>
          <dgm:animLvl val="lvl"/>
          <dgm:resizeHandles val="exact"/>
        </dgm:presLayoutVars>
      </dgm:prSet>
      <dgm:spPr/>
      <dgm:t>
        <a:bodyPr/>
        <a:lstStyle/>
        <a:p>
          <a:endParaRPr lang="en-US"/>
        </a:p>
      </dgm:t>
    </dgm:pt>
    <dgm:pt modelId="{A84D2A6C-6FF7-4E47-9B0A-389FD164DFC6}" type="pres">
      <dgm:prSet presAssocID="{535AC6BC-F1F8-4DAF-B3E9-E5652391125B}" presName="linNode" presStyleCnt="0"/>
      <dgm:spPr/>
    </dgm:pt>
    <dgm:pt modelId="{B9147575-6831-4AB9-AFC2-3F0DFF96CD88}" type="pres">
      <dgm:prSet presAssocID="{535AC6BC-F1F8-4DAF-B3E9-E5652391125B}" presName="parentText" presStyleLbl="node1" presStyleIdx="0" presStyleCnt="1">
        <dgm:presLayoutVars>
          <dgm:chMax val="1"/>
          <dgm:bulletEnabled val="1"/>
        </dgm:presLayoutVars>
      </dgm:prSet>
      <dgm:spPr/>
      <dgm:t>
        <a:bodyPr/>
        <a:lstStyle/>
        <a:p>
          <a:endParaRPr lang="en-US"/>
        </a:p>
      </dgm:t>
    </dgm:pt>
    <dgm:pt modelId="{84694C26-5705-42C5-8538-810EBEF82434}" type="pres">
      <dgm:prSet presAssocID="{535AC6BC-F1F8-4DAF-B3E9-E5652391125B}" presName="descendantText" presStyleLbl="alignAccFollowNode1" presStyleIdx="0" presStyleCnt="1">
        <dgm:presLayoutVars>
          <dgm:bulletEnabled val="1"/>
        </dgm:presLayoutVars>
      </dgm:prSet>
      <dgm:spPr/>
      <dgm:t>
        <a:bodyPr/>
        <a:lstStyle/>
        <a:p>
          <a:endParaRPr lang="en-US"/>
        </a:p>
      </dgm:t>
    </dgm:pt>
  </dgm:ptLst>
  <dgm:cxnLst>
    <dgm:cxn modelId="{F227A620-F699-4618-AF4D-A139067DDB6D}" srcId="{B10DA087-2040-4EE5-BAA9-A78F377A4065}" destId="{535AC6BC-F1F8-4DAF-B3E9-E5652391125B}" srcOrd="0" destOrd="0" parTransId="{2E7F2AD7-5450-4103-81CC-A13DFE96A42A}" sibTransId="{61F9F50E-1992-47AD-A498-77A8F38BB580}"/>
    <dgm:cxn modelId="{E04BE117-8D59-40E0-B52E-FF38B958BA77}" srcId="{535AC6BC-F1F8-4DAF-B3E9-E5652391125B}" destId="{2F1C2F88-0FEB-458A-89EA-E65798049F99}" srcOrd="0" destOrd="0" parTransId="{365EEE68-3FEE-4DC4-9F55-4248550754F9}" sibTransId="{4C022C76-19B0-4F11-9AC1-2ED1168BDCCF}"/>
    <dgm:cxn modelId="{36273268-1F4D-41A8-8CDD-242CED47E7E2}" type="presOf" srcId="{2F1C2F88-0FEB-458A-89EA-E65798049F99}" destId="{84694C26-5705-42C5-8538-810EBEF82434}" srcOrd="0" destOrd="0" presId="urn:microsoft.com/office/officeart/2005/8/layout/vList5"/>
    <dgm:cxn modelId="{EBB9F776-C85F-4724-8876-8C29D1A19D98}" type="presOf" srcId="{535AC6BC-F1F8-4DAF-B3E9-E5652391125B}" destId="{B9147575-6831-4AB9-AFC2-3F0DFF96CD88}" srcOrd="0" destOrd="0" presId="urn:microsoft.com/office/officeart/2005/8/layout/vList5"/>
    <dgm:cxn modelId="{E29192EA-9221-4A57-90CB-E48BBD6DE902}" type="presOf" srcId="{B10DA087-2040-4EE5-BAA9-A78F377A4065}" destId="{5F720C8F-39D0-4F43-AA33-3B0B4FE19F3E}" srcOrd="0" destOrd="0" presId="urn:microsoft.com/office/officeart/2005/8/layout/vList5"/>
    <dgm:cxn modelId="{49B6085A-E3B7-46D8-AD7F-E3AE3781C8BB}" type="presParOf" srcId="{5F720C8F-39D0-4F43-AA33-3B0B4FE19F3E}" destId="{A84D2A6C-6FF7-4E47-9B0A-389FD164DFC6}" srcOrd="0" destOrd="0" presId="urn:microsoft.com/office/officeart/2005/8/layout/vList5"/>
    <dgm:cxn modelId="{D49516F1-7273-4485-AEAC-5227D3AC3A4A}" type="presParOf" srcId="{A84D2A6C-6FF7-4E47-9B0A-389FD164DFC6}" destId="{B9147575-6831-4AB9-AFC2-3F0DFF96CD88}" srcOrd="0" destOrd="0" presId="urn:microsoft.com/office/officeart/2005/8/layout/vList5"/>
    <dgm:cxn modelId="{6A3B3480-0C10-4E75-B5C5-5E4D2C7E3430}" type="presParOf" srcId="{A84D2A6C-6FF7-4E47-9B0A-389FD164DFC6}" destId="{84694C26-5705-42C5-8538-810EBEF82434}"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89BFBB-D396-4C0D-A3EB-94FA21203217}">
      <dsp:nvSpPr>
        <dsp:cNvPr id="0" name=""/>
        <dsp:cNvSpPr/>
      </dsp:nvSpPr>
      <dsp:spPr>
        <a:xfrm>
          <a:off x="79723" y="1345"/>
          <a:ext cx="8451152" cy="588113"/>
        </a:xfrm>
        <a:prstGeom prst="roundRect">
          <a:avLst/>
        </a:prstGeom>
        <a:solidFill>
          <a:schemeClr val="accent3">
            <a:shade val="8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1400" kern="1200" dirty="0" smtClean="0"/>
            <a:t>Start by choosing your role-model. Think of any person alive or dead, real or fictional, whose attitude and Self-Confidence you admire. Why did you choose him/her?</a:t>
          </a:r>
          <a:endParaRPr lang="en-US" sz="1400" kern="1200" dirty="0"/>
        </a:p>
      </dsp:txBody>
      <dsp:txXfrm>
        <a:off x="108432" y="30054"/>
        <a:ext cx="8393734" cy="530695"/>
      </dsp:txXfrm>
    </dsp:sp>
    <dsp:sp modelId="{738F0717-5F87-402D-84F1-FB7B3860AF02}">
      <dsp:nvSpPr>
        <dsp:cNvPr id="0" name=""/>
        <dsp:cNvSpPr/>
      </dsp:nvSpPr>
      <dsp:spPr>
        <a:xfrm>
          <a:off x="79723" y="618863"/>
          <a:ext cx="8451152" cy="588113"/>
        </a:xfrm>
        <a:prstGeom prst="roundRect">
          <a:avLst/>
        </a:prstGeom>
        <a:solidFill>
          <a:schemeClr val="accent3">
            <a:shade val="80000"/>
            <a:hueOff val="133367"/>
            <a:satOff val="-12696"/>
            <a:lumOff val="944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1400" kern="1200" dirty="0" smtClean="0"/>
            <a:t>Consider how this person would move, act, think, speak, and feel under a certain situation. If you can remember, give a specific example from his/her life.</a:t>
          </a:r>
          <a:endParaRPr lang="en-US" sz="1400" kern="1200" dirty="0"/>
        </a:p>
      </dsp:txBody>
      <dsp:txXfrm>
        <a:off x="108432" y="647572"/>
        <a:ext cx="8393734" cy="530695"/>
      </dsp:txXfrm>
    </dsp:sp>
    <dsp:sp modelId="{3D8D2BC0-6655-47B7-994C-C0E102EAFA1D}">
      <dsp:nvSpPr>
        <dsp:cNvPr id="0" name=""/>
        <dsp:cNvSpPr/>
      </dsp:nvSpPr>
      <dsp:spPr>
        <a:xfrm>
          <a:off x="79723" y="1236382"/>
          <a:ext cx="8451152" cy="588113"/>
        </a:xfrm>
        <a:prstGeom prst="roundRect">
          <a:avLst/>
        </a:prstGeom>
        <a:solidFill>
          <a:schemeClr val="accent3">
            <a:shade val="80000"/>
            <a:hueOff val="266734"/>
            <a:satOff val="-25391"/>
            <a:lumOff val="1889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1400" kern="1200" dirty="0" smtClean="0"/>
            <a:t>Remember a situation or a problem from your own life where you feel/felt fearful and aren’t/weren’t fully confident. Re-enact that same situation as if you were the role-model you chose. </a:t>
          </a:r>
          <a:endParaRPr lang="en-US" sz="1400" kern="1200" dirty="0"/>
        </a:p>
      </dsp:txBody>
      <dsp:txXfrm>
        <a:off x="108432" y="1265091"/>
        <a:ext cx="8393734" cy="530695"/>
      </dsp:txXfrm>
    </dsp:sp>
    <dsp:sp modelId="{35D695B6-6D38-4673-8D7B-EAB3816FC07D}">
      <dsp:nvSpPr>
        <dsp:cNvPr id="0" name=""/>
        <dsp:cNvSpPr/>
      </dsp:nvSpPr>
      <dsp:spPr>
        <a:xfrm>
          <a:off x="79723" y="1853901"/>
          <a:ext cx="8451152" cy="588113"/>
        </a:xfrm>
        <a:prstGeom prst="roundRect">
          <a:avLst/>
        </a:prstGeom>
        <a:solidFill>
          <a:schemeClr val="accent3">
            <a:shade val="80000"/>
            <a:hueOff val="400101"/>
            <a:satOff val="-38087"/>
            <a:lumOff val="2834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1400" kern="1200" dirty="0" smtClean="0"/>
            <a:t>How would Swami handle the same situation?</a:t>
          </a:r>
          <a:endParaRPr lang="en-US" sz="1400" kern="1200" dirty="0"/>
        </a:p>
      </dsp:txBody>
      <dsp:txXfrm>
        <a:off x="108432" y="1882610"/>
        <a:ext cx="8393734" cy="530695"/>
      </dsp:txXfrm>
    </dsp:sp>
    <dsp:sp modelId="{B03A2C25-7E03-4323-9764-3F60CF4544C2}">
      <dsp:nvSpPr>
        <dsp:cNvPr id="0" name=""/>
        <dsp:cNvSpPr/>
      </dsp:nvSpPr>
      <dsp:spPr>
        <a:xfrm>
          <a:off x="79723" y="2471419"/>
          <a:ext cx="8451152" cy="588113"/>
        </a:xfrm>
        <a:prstGeom prst="roundRect">
          <a:avLst/>
        </a:prstGeom>
        <a:solidFill>
          <a:schemeClr val="accent3">
            <a:shade val="80000"/>
            <a:hueOff val="533469"/>
            <a:satOff val="-50782"/>
            <a:lumOff val="3779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n-US" sz="1400" kern="1200" dirty="0" smtClean="0"/>
            <a:t>What was different in the way you handle(d) the situation and the way your role-model handled the same situation?</a:t>
          </a:r>
          <a:endParaRPr lang="en-US" sz="1400" kern="1200" dirty="0"/>
        </a:p>
      </dsp:txBody>
      <dsp:txXfrm>
        <a:off x="108432" y="2500128"/>
        <a:ext cx="8393734" cy="5306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694C26-5705-42C5-8538-810EBEF82434}">
      <dsp:nvSpPr>
        <dsp:cNvPr id="0" name=""/>
        <dsp:cNvSpPr/>
      </dsp:nvSpPr>
      <dsp:spPr>
        <a:xfrm rot="5400000">
          <a:off x="3990275" y="-645223"/>
          <a:ext cx="2095500" cy="4741671"/>
        </a:xfrm>
        <a:prstGeom prst="round2SameRect">
          <a:avLst/>
        </a:prstGeom>
        <a:solidFill>
          <a:schemeClr val="accent3">
            <a:alpha val="90000"/>
            <a:tint val="40000"/>
            <a:hueOff val="0"/>
            <a:satOff val="0"/>
            <a:lumOff val="0"/>
            <a:alphaOff val="0"/>
          </a:schemeClr>
        </a:solidFill>
        <a:ln w="15875"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kern="1200" dirty="0" smtClean="0"/>
            <a:t>Roger is playing in a tennis tournament and he wishes to play his best and win the grand prize. He is confident in his abilities that he has the skillset to beat anyone in the field as long as he is focused. He eventually accomplishes his goal and wins the tournament because of his confidence. </a:t>
          </a:r>
          <a:endParaRPr lang="en-US" sz="1500" kern="1200" dirty="0"/>
        </a:p>
        <a:p>
          <a:pPr marL="114300" lvl="1" indent="-114300" algn="l" defTabSz="666750">
            <a:lnSpc>
              <a:spcPct val="90000"/>
            </a:lnSpc>
            <a:spcBef>
              <a:spcPct val="0"/>
            </a:spcBef>
            <a:spcAft>
              <a:spcPct val="15000"/>
            </a:spcAft>
            <a:buChar char="••"/>
          </a:pPr>
          <a:endParaRPr lang="en-US" sz="1500" kern="1200" dirty="0"/>
        </a:p>
        <a:p>
          <a:pPr marL="114300" lvl="1" indent="-114300" algn="l" defTabSz="666750">
            <a:lnSpc>
              <a:spcPct val="90000"/>
            </a:lnSpc>
            <a:spcBef>
              <a:spcPct val="0"/>
            </a:spcBef>
            <a:spcAft>
              <a:spcPct val="15000"/>
            </a:spcAft>
            <a:buChar char="••"/>
          </a:pPr>
          <a:endParaRPr lang="en-US" sz="1500" kern="1200" dirty="0"/>
        </a:p>
      </dsp:txBody>
      <dsp:txXfrm rot="-5400000">
        <a:off x="2667190" y="780156"/>
        <a:ext cx="4639377" cy="1890912"/>
      </dsp:txXfrm>
    </dsp:sp>
    <dsp:sp modelId="{B9147575-6831-4AB9-AFC2-3F0DFF96CD88}">
      <dsp:nvSpPr>
        <dsp:cNvPr id="0" name=""/>
        <dsp:cNvSpPr/>
      </dsp:nvSpPr>
      <dsp:spPr>
        <a:xfrm>
          <a:off x="0" y="0"/>
          <a:ext cx="2667190" cy="3451225"/>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en-US" sz="4400" kern="1200" dirty="0" smtClean="0"/>
            <a:t>Scenario # 1</a:t>
          </a:r>
          <a:endParaRPr lang="en-US" sz="4400" kern="1200" dirty="0"/>
        </a:p>
      </dsp:txBody>
      <dsp:txXfrm>
        <a:off x="130201" y="130201"/>
        <a:ext cx="2406788" cy="319082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694C26-5705-42C5-8538-810EBEF82434}">
      <dsp:nvSpPr>
        <dsp:cNvPr id="0" name=""/>
        <dsp:cNvSpPr/>
      </dsp:nvSpPr>
      <dsp:spPr>
        <a:xfrm rot="5400000">
          <a:off x="3657536" y="-645223"/>
          <a:ext cx="2760980" cy="4741671"/>
        </a:xfrm>
        <a:prstGeom prst="round2SameRect">
          <a:avLst/>
        </a:prstGeom>
        <a:solidFill>
          <a:schemeClr val="accent3">
            <a:alpha val="90000"/>
            <a:tint val="40000"/>
            <a:hueOff val="0"/>
            <a:satOff val="0"/>
            <a:lumOff val="0"/>
            <a:alphaOff val="0"/>
          </a:schemeClr>
        </a:solidFill>
        <a:ln w="15875"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kern="1200" dirty="0" smtClean="0"/>
            <a:t>Every year on January 11th, </a:t>
          </a:r>
          <a:r>
            <a:rPr lang="en-US" sz="1500" kern="1200" dirty="0" err="1" smtClean="0"/>
            <a:t>Prashanthi</a:t>
          </a:r>
          <a:r>
            <a:rPr lang="en-US" sz="1500" kern="1200" dirty="0" smtClean="0"/>
            <a:t> </a:t>
          </a:r>
          <a:r>
            <a:rPr lang="en-US" sz="1500" kern="1200" dirty="0" err="1" smtClean="0"/>
            <a:t>Nilayam</a:t>
          </a:r>
          <a:r>
            <a:rPr lang="en-US" sz="1500" kern="1200" dirty="0" smtClean="0"/>
            <a:t> plays host to the renowned Sports Day. In the past, students have jumped through rings of fire, performed stunts on motorcycles, and conducted several other dare-devil tasks. Tremendous amounts of work and practice go into perfecting these events because the students want to please Swami. Knowing very well that the sporting activities are challenging, the Students perform them in front of huge crowds exuding extreme confidence.  </a:t>
          </a:r>
          <a:endParaRPr lang="en-US" sz="1500" kern="1200" dirty="0"/>
        </a:p>
      </dsp:txBody>
      <dsp:txXfrm rot="-5400000">
        <a:off x="2667191" y="479902"/>
        <a:ext cx="4606891" cy="2491420"/>
      </dsp:txXfrm>
    </dsp:sp>
    <dsp:sp modelId="{B9147575-6831-4AB9-AFC2-3F0DFF96CD88}">
      <dsp:nvSpPr>
        <dsp:cNvPr id="0" name=""/>
        <dsp:cNvSpPr/>
      </dsp:nvSpPr>
      <dsp:spPr>
        <a:xfrm>
          <a:off x="0" y="0"/>
          <a:ext cx="2667190" cy="3451225"/>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en-US" sz="4400" kern="1200" dirty="0" smtClean="0"/>
            <a:t>Scenario # 2</a:t>
          </a:r>
          <a:endParaRPr lang="en-US" sz="4400" kern="1200" dirty="0"/>
        </a:p>
      </dsp:txBody>
      <dsp:txXfrm>
        <a:off x="130201" y="130201"/>
        <a:ext cx="2406788" cy="319082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694C26-5705-42C5-8538-810EBEF82434}">
      <dsp:nvSpPr>
        <dsp:cNvPr id="0" name=""/>
        <dsp:cNvSpPr/>
      </dsp:nvSpPr>
      <dsp:spPr>
        <a:xfrm rot="5400000">
          <a:off x="3657536" y="-645223"/>
          <a:ext cx="2760980" cy="4741671"/>
        </a:xfrm>
        <a:prstGeom prst="round2SameRect">
          <a:avLst/>
        </a:prstGeom>
        <a:solidFill>
          <a:schemeClr val="accent3">
            <a:alpha val="90000"/>
            <a:tint val="40000"/>
            <a:hueOff val="0"/>
            <a:satOff val="0"/>
            <a:lumOff val="0"/>
            <a:alphaOff val="0"/>
          </a:schemeClr>
        </a:solidFill>
        <a:ln w="15875"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kern="1200" dirty="0" smtClean="0"/>
            <a:t>An extremely brilliant surgeon is getting ready to perform a complicated surgery the following day. The risks involved are severe, but the surgery is absolutely necessary to help the patient survive. The surgeon reviews the patient file before and fully details the necessary procedure to conduct a successful surgery. On the day of the surgery, he asks the assistance of his team to help him complete it and thanks them for their contributions. After the surgery, the patient’s family thanks the surgeon, which he accepts with humility. </a:t>
          </a:r>
          <a:endParaRPr lang="en-US" sz="1500" kern="1200" dirty="0"/>
        </a:p>
      </dsp:txBody>
      <dsp:txXfrm rot="-5400000">
        <a:off x="2667191" y="479902"/>
        <a:ext cx="4606891" cy="2491420"/>
      </dsp:txXfrm>
    </dsp:sp>
    <dsp:sp modelId="{B9147575-6831-4AB9-AFC2-3F0DFF96CD88}">
      <dsp:nvSpPr>
        <dsp:cNvPr id="0" name=""/>
        <dsp:cNvSpPr/>
      </dsp:nvSpPr>
      <dsp:spPr>
        <a:xfrm>
          <a:off x="0" y="0"/>
          <a:ext cx="2667190" cy="3451225"/>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en-US" sz="4400" kern="1200" dirty="0" smtClean="0"/>
            <a:t>Scenario # 3</a:t>
          </a:r>
          <a:endParaRPr lang="en-US" sz="4400" kern="1200" dirty="0"/>
        </a:p>
      </dsp:txBody>
      <dsp:txXfrm>
        <a:off x="130201" y="130201"/>
        <a:ext cx="2406788" cy="319082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694C26-5705-42C5-8538-810EBEF82434}">
      <dsp:nvSpPr>
        <dsp:cNvPr id="0" name=""/>
        <dsp:cNvSpPr/>
      </dsp:nvSpPr>
      <dsp:spPr>
        <a:xfrm rot="5400000">
          <a:off x="3494969" y="-645223"/>
          <a:ext cx="3086113" cy="4741671"/>
        </a:xfrm>
        <a:prstGeom prst="round2SameRect">
          <a:avLst/>
        </a:prstGeom>
        <a:solidFill>
          <a:schemeClr val="accent3">
            <a:alpha val="90000"/>
            <a:tint val="40000"/>
            <a:hueOff val="0"/>
            <a:satOff val="0"/>
            <a:lumOff val="0"/>
            <a:alphaOff val="0"/>
          </a:schemeClr>
        </a:solidFill>
        <a:ln w="15875"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b="1" kern="1200" dirty="0" smtClean="0"/>
            <a:t>You are a hard working student , parent, or professional.   After many years of sincere effort and dedication, you present your results on an important project that you have been passionate about and working very hard on.   The committee member takes one look at it and feels it has to completely re-tailored. In other words, years of hard work needs to be re-written or reworked on.</a:t>
          </a:r>
          <a:endParaRPr lang="en-US" sz="1900" kern="1200" dirty="0"/>
        </a:p>
      </dsp:txBody>
      <dsp:txXfrm rot="-5400000">
        <a:off x="2667190" y="333208"/>
        <a:ext cx="4591019" cy="2784809"/>
      </dsp:txXfrm>
    </dsp:sp>
    <dsp:sp modelId="{B9147575-6831-4AB9-AFC2-3F0DFF96CD88}">
      <dsp:nvSpPr>
        <dsp:cNvPr id="0" name=""/>
        <dsp:cNvSpPr/>
      </dsp:nvSpPr>
      <dsp:spPr>
        <a:xfrm>
          <a:off x="0" y="0"/>
          <a:ext cx="2667190" cy="3451225"/>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en-US" sz="4400" kern="1200" dirty="0" smtClean="0"/>
            <a:t>Scenario # 1</a:t>
          </a:r>
          <a:endParaRPr lang="en-US" sz="4400" kern="1200" dirty="0"/>
        </a:p>
      </dsp:txBody>
      <dsp:txXfrm>
        <a:off x="130201" y="130201"/>
        <a:ext cx="2406788" cy="319082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694C26-5705-42C5-8538-810EBEF82434}">
      <dsp:nvSpPr>
        <dsp:cNvPr id="0" name=""/>
        <dsp:cNvSpPr/>
      </dsp:nvSpPr>
      <dsp:spPr>
        <a:xfrm rot="5400000">
          <a:off x="3657536" y="-645223"/>
          <a:ext cx="2760980" cy="4741671"/>
        </a:xfrm>
        <a:prstGeom prst="round2SameRect">
          <a:avLst/>
        </a:prstGeom>
        <a:solidFill>
          <a:schemeClr val="accent3">
            <a:alpha val="90000"/>
            <a:tint val="40000"/>
            <a:hueOff val="0"/>
            <a:satOff val="0"/>
            <a:lumOff val="0"/>
            <a:alphaOff val="0"/>
          </a:schemeClr>
        </a:solidFill>
        <a:ln w="15875"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b="1" kern="1200" dirty="0" smtClean="0"/>
            <a:t>You just landed your first job in your dream company. After a while, due to the economy, you get laid off with no possibility of coming back to the company for at least a few years as they are downsizing all positions that meet your skills and training. </a:t>
          </a:r>
          <a:endParaRPr lang="en-US" sz="2100" kern="1200" dirty="0"/>
        </a:p>
      </dsp:txBody>
      <dsp:txXfrm rot="-5400000">
        <a:off x="2667191" y="479902"/>
        <a:ext cx="4606891" cy="2491420"/>
      </dsp:txXfrm>
    </dsp:sp>
    <dsp:sp modelId="{B9147575-6831-4AB9-AFC2-3F0DFF96CD88}">
      <dsp:nvSpPr>
        <dsp:cNvPr id="0" name=""/>
        <dsp:cNvSpPr/>
      </dsp:nvSpPr>
      <dsp:spPr>
        <a:xfrm>
          <a:off x="0" y="0"/>
          <a:ext cx="2667190" cy="3451225"/>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en-US" sz="4400" kern="1200" dirty="0" smtClean="0"/>
            <a:t>Scenario # 2</a:t>
          </a:r>
          <a:endParaRPr lang="en-US" sz="4400" kern="1200" dirty="0"/>
        </a:p>
      </dsp:txBody>
      <dsp:txXfrm>
        <a:off x="130201" y="130201"/>
        <a:ext cx="2406788" cy="319082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694C26-5705-42C5-8538-810EBEF82434}">
      <dsp:nvSpPr>
        <dsp:cNvPr id="0" name=""/>
        <dsp:cNvSpPr/>
      </dsp:nvSpPr>
      <dsp:spPr>
        <a:xfrm rot="5400000">
          <a:off x="3657536" y="-645223"/>
          <a:ext cx="2760980" cy="4741671"/>
        </a:xfrm>
        <a:prstGeom prst="round2SameRect">
          <a:avLst/>
        </a:prstGeom>
        <a:solidFill>
          <a:schemeClr val="accent3">
            <a:alpha val="90000"/>
            <a:tint val="40000"/>
            <a:hueOff val="0"/>
            <a:satOff val="0"/>
            <a:lumOff val="0"/>
            <a:alphaOff val="0"/>
          </a:schemeClr>
        </a:solidFill>
        <a:ln w="15875"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b="1" kern="1200" dirty="0" smtClean="0"/>
            <a:t>You are a new parent. After the bundle of joy stepped into your life, you no longer have time for your career or academic pursuits. You are just ripe in your career for a promotion. But you know that taking up the promotion means taking away time from your child.</a:t>
          </a:r>
          <a:endParaRPr lang="en-US" sz="2100" kern="1200" dirty="0"/>
        </a:p>
      </dsp:txBody>
      <dsp:txXfrm rot="-5400000">
        <a:off x="2667191" y="479902"/>
        <a:ext cx="4606891" cy="2491420"/>
      </dsp:txXfrm>
    </dsp:sp>
    <dsp:sp modelId="{B9147575-6831-4AB9-AFC2-3F0DFF96CD88}">
      <dsp:nvSpPr>
        <dsp:cNvPr id="0" name=""/>
        <dsp:cNvSpPr/>
      </dsp:nvSpPr>
      <dsp:spPr>
        <a:xfrm>
          <a:off x="0" y="0"/>
          <a:ext cx="2667190" cy="3451225"/>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en-US" sz="4400" kern="1200" dirty="0" smtClean="0"/>
            <a:t>Scenario # 3</a:t>
          </a:r>
          <a:endParaRPr lang="en-US" sz="4400" kern="1200" dirty="0"/>
        </a:p>
      </dsp:txBody>
      <dsp:txXfrm>
        <a:off x="130201" y="130201"/>
        <a:ext cx="2406788" cy="3190823"/>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7D7B976-782A-44A0-AADA-FD296BE4DEBC}" type="datetimeFigureOut">
              <a:rPr lang="en-US" smtClean="0"/>
              <a:pPr/>
              <a:t>4/23/2012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0A53DE4-B9EF-4C1A-A04E-7A7987002898}" type="slidenum">
              <a:rPr lang="en-US" smtClean="0"/>
              <a:pPr/>
              <a:t>‹#›</a:t>
            </a:fld>
            <a:endParaRPr lang="en-US"/>
          </a:p>
        </p:txBody>
      </p:sp>
    </p:spTree>
    <p:extLst>
      <p:ext uri="{BB962C8B-B14F-4D97-AF65-F5344CB8AC3E}">
        <p14:creationId xmlns:p14="http://schemas.microsoft.com/office/powerpoint/2010/main" val="12680975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0A53DE4-B9EF-4C1A-A04E-7A7987002898}"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0A53DE4-B9EF-4C1A-A04E-7A7987002898}"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0A53DE4-B9EF-4C1A-A04E-7A7987002898}"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0A53DE4-B9EF-4C1A-A04E-7A7987002898}"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0A53DE4-B9EF-4C1A-A04E-7A7987002898}"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0A53DE4-B9EF-4C1A-A04E-7A7987002898}"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0A53DE4-B9EF-4C1A-A04E-7A7987002898}"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0A53DE4-B9EF-4C1A-A04E-7A7987002898}"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0A53DE4-B9EF-4C1A-A04E-7A7987002898}"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0A53DE4-B9EF-4C1A-A04E-7A7987002898}"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0A53DE4-B9EF-4C1A-A04E-7A7987002898}"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0A53DE4-B9EF-4C1A-A04E-7A7987002898}"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0A53DE4-B9EF-4C1A-A04E-7A7987002898}"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0A53DE4-B9EF-4C1A-A04E-7A7987002898}"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0A53DE4-B9EF-4C1A-A04E-7A7987002898}"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0A53DE4-B9EF-4C1A-A04E-7A7987002898}" type="slidenum">
              <a:rPr lang="en-US" smtClean="0"/>
              <a:pPr/>
              <a:t>23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0A53DE4-B9EF-4C1A-A04E-7A7987002898}"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0A53DE4-B9EF-4C1A-A04E-7A7987002898}"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0A53DE4-B9EF-4C1A-A04E-7A7987002898}"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0A53DE4-B9EF-4C1A-A04E-7A7987002898}"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0A53DE4-B9EF-4C1A-A04E-7A7987002898}"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0A53DE4-B9EF-4C1A-A04E-7A7987002898}"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0A53DE4-B9EF-4C1A-A04E-7A7987002898}" type="slidenum">
              <a:rPr lang="en-US" smtClean="0"/>
              <a:pPr/>
              <a:t>9</a:t>
            </a:fld>
            <a:endParaRPr lang="en-US"/>
          </a:p>
        </p:txBody>
      </p:sp>
    </p:spTree>
    <p:extLst>
      <p:ext uri="{BB962C8B-B14F-4D97-AF65-F5344CB8AC3E}">
        <p14:creationId xmlns:p14="http://schemas.microsoft.com/office/powerpoint/2010/main" val="42622588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7969A8B-B6FB-4044-B4EC-E03D43002C48}" type="datetimeFigureOut">
              <a:rPr lang="en-US" smtClean="0"/>
              <a:pPr/>
              <a:t>4/23/2012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1D7F98-419D-4B50-9B9C-0173F5053BC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969A8B-B6FB-4044-B4EC-E03D43002C48}" type="datetimeFigureOut">
              <a:rPr lang="en-US" smtClean="0"/>
              <a:pPr/>
              <a:t>4/23/2012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1D7F98-419D-4B50-9B9C-0173F5053BC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F7969A8B-B6FB-4044-B4EC-E03D43002C48}" type="datetimeFigureOut">
              <a:rPr lang="en-US" smtClean="0"/>
              <a:pPr/>
              <a:t>4/23/2012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1D7F98-419D-4B50-9B9C-0173F5053BC6}" type="slidenum">
              <a:rPr lang="en-US" smtClean="0"/>
              <a:pPr/>
              <a:t>‹#›</a:t>
            </a:fld>
            <a:endParaRPr 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969A8B-B6FB-4044-B4EC-E03D43002C48}" type="datetimeFigureOut">
              <a:rPr lang="en-US" smtClean="0"/>
              <a:pPr/>
              <a:t>4/23/2012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1D7F98-419D-4B50-9B9C-0173F5053BC6}" type="slidenum">
              <a:rPr lang="en-US" smtClean="0"/>
              <a:pPr/>
              <a:t>‹#›</a:t>
            </a:fld>
            <a:endParaRPr lang="en-US"/>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7969A8B-B6FB-4044-B4EC-E03D43002C48}" type="datetimeFigureOut">
              <a:rPr lang="en-US" smtClean="0"/>
              <a:pPr/>
              <a:t>4/23/2012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1D7F98-419D-4B50-9B9C-0173F5053BC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F7969A8B-B6FB-4044-B4EC-E03D43002C48}" type="datetimeFigureOut">
              <a:rPr lang="en-US" smtClean="0"/>
              <a:pPr/>
              <a:t>4/23/2012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1D7F98-419D-4B50-9B9C-0173F5053BC6}" type="slidenum">
              <a:rPr lang="en-US" smtClean="0"/>
              <a:pPr/>
              <a:t>‹#›</a:t>
            </a:fld>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7969A8B-B6FB-4044-B4EC-E03D43002C48}" type="datetimeFigureOut">
              <a:rPr lang="en-US" smtClean="0"/>
              <a:pPr/>
              <a:t>4/23/2012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D1D7F98-419D-4B50-9B9C-0173F5053BC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7969A8B-B6FB-4044-B4EC-E03D43002C48}" type="datetimeFigureOut">
              <a:rPr lang="en-US" smtClean="0"/>
              <a:pPr/>
              <a:t>4/23/2012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D1D7F98-419D-4B50-9B9C-0173F5053BC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F7969A8B-B6FB-4044-B4EC-E03D43002C48}" type="datetimeFigureOut">
              <a:rPr lang="en-US" smtClean="0"/>
              <a:pPr/>
              <a:t>4/23/2012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D1D7F98-419D-4B50-9B9C-0173F5053BC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F7969A8B-B6FB-4044-B4EC-E03D43002C48}" type="datetimeFigureOut">
              <a:rPr lang="en-US" smtClean="0"/>
              <a:pPr/>
              <a:t>4/23/2012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1D7F98-419D-4B50-9B9C-0173F5053BC6}" type="slidenum">
              <a:rPr lang="en-US" smtClean="0"/>
              <a:pPr/>
              <a:t>‹#›</a:t>
            </a:fld>
            <a:endParaRPr 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969A8B-B6FB-4044-B4EC-E03D43002C48}" type="datetimeFigureOut">
              <a:rPr lang="en-US" smtClean="0"/>
              <a:pPr/>
              <a:t>4/23/2012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1D7F98-419D-4B50-9B9C-0173F5053BC6}" type="slidenum">
              <a:rPr lang="en-US" smtClean="0"/>
              <a:pPr/>
              <a:t>‹#›</a:t>
            </a:fld>
            <a:endParaRPr 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F7969A8B-B6FB-4044-B4EC-E03D43002C48}" type="datetimeFigureOut">
              <a:rPr lang="en-US" smtClean="0"/>
              <a:pPr/>
              <a:t>4/23/2012</a:t>
            </a:fld>
            <a:endParaRPr 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5D1D7F98-419D-4B50-9B9C-0173F5053BC6}" type="slidenum">
              <a:rPr lang="en-US" smtClean="0"/>
              <a:pPr/>
              <a:t>‹#›</a:t>
            </a:fld>
            <a:endParaRPr 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microsoft.com/office/2007/relationships/hdphoto" Target="../media/hdphoto3.wdp"/></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www.self-esteem-experts.com/self-esteem-activities-self-confidence.html"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7.xml"/><Relationship Id="rId7" Type="http://schemas.openxmlformats.org/officeDocument/2006/relationships/diagramColors" Target="../diagrams/colors1.xml"/><Relationship Id="rId2" Type="http://schemas.openxmlformats.org/officeDocument/2006/relationships/slideLayout" Target="../slideLayouts/slideLayout2.xml"/><Relationship Id="rId1" Type="http://schemas.openxmlformats.org/officeDocument/2006/relationships/themeOverride" Target="../theme/themeOverride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05892"/>
            <a:ext cx="7772400" cy="1780108"/>
          </a:xfrm>
        </p:spPr>
        <p:txBody>
          <a:bodyPr>
            <a:normAutofit/>
          </a:bodyPr>
          <a:lstStyle/>
          <a:p>
            <a:r>
              <a:rPr lang="en-US" dirty="0" smtClean="0"/>
              <a:t>Leading </a:t>
            </a:r>
            <a:r>
              <a:rPr lang="en-US" dirty="0" smtClean="0"/>
              <a:t>a Spiritual Life</a:t>
            </a:r>
            <a:br>
              <a:rPr lang="en-US" dirty="0" smtClean="0"/>
            </a:br>
            <a:endParaRPr lang="en-US" dirty="0"/>
          </a:p>
        </p:txBody>
      </p:sp>
      <p:sp>
        <p:nvSpPr>
          <p:cNvPr id="3" name="Subtitle 2"/>
          <p:cNvSpPr>
            <a:spLocks noGrp="1"/>
          </p:cNvSpPr>
          <p:nvPr>
            <p:ph type="subTitle" idx="1"/>
          </p:nvPr>
        </p:nvSpPr>
        <p:spPr>
          <a:xfrm>
            <a:off x="1447800" y="4419600"/>
            <a:ext cx="6400800" cy="1473200"/>
          </a:xfrm>
        </p:spPr>
        <p:txBody>
          <a:bodyPr/>
          <a:lstStyle/>
          <a:p>
            <a:r>
              <a:rPr lang="en-US" sz="3000" dirty="0" smtClean="0"/>
              <a:t>Self </a:t>
            </a:r>
            <a:r>
              <a:rPr lang="en-US" sz="3000" dirty="0"/>
              <a:t>Confidence</a:t>
            </a:r>
          </a:p>
          <a:p>
            <a:endParaRPr lang="en-US" dirty="0"/>
          </a:p>
        </p:txBody>
      </p:sp>
      <p:pic>
        <p:nvPicPr>
          <p:cNvPr id="6" name="Picture 2"/>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sharpenSoften amount="-89000"/>
                    </a14:imgEffect>
                  </a14:imgLayer>
                </a14:imgProps>
              </a:ext>
              <a:ext uri="{28A0092B-C50C-407E-A947-70E740481C1C}">
                <a14:useLocalDpi xmlns:a14="http://schemas.microsoft.com/office/drawing/2010/main" val="0"/>
              </a:ext>
            </a:extLst>
          </a:blip>
          <a:srcRect t="17368"/>
          <a:stretch/>
        </p:blipFill>
        <p:spPr bwMode="auto">
          <a:xfrm>
            <a:off x="3475892" y="1752600"/>
            <a:ext cx="2133600" cy="2512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3475892" y="4129546"/>
            <a:ext cx="2133600" cy="290054"/>
          </a:xfrm>
          <a:prstGeom prst="rect">
            <a:avLst/>
          </a:prstGeom>
          <a:solidFill>
            <a:schemeClr val="bg1">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323492" y="1752600"/>
            <a:ext cx="656492" cy="2512444"/>
          </a:xfrm>
          <a:prstGeom prst="rect">
            <a:avLst/>
          </a:prstGeom>
          <a:solidFill>
            <a:schemeClr val="bg1">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254136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4000" dirty="0"/>
              <a:t>Building Self Confidence</a:t>
            </a:r>
            <a:br>
              <a:rPr lang="en-US" sz="4000" dirty="0"/>
            </a:br>
            <a:endParaRPr lang="en-US" sz="4000" dirty="0"/>
          </a:p>
        </p:txBody>
      </p:sp>
      <p:pic>
        <p:nvPicPr>
          <p:cNvPr id="9218" name="Picture 2"/>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r="10825"/>
          <a:stretch/>
        </p:blipFill>
        <p:spPr bwMode="auto">
          <a:xfrm rot="16200000" flipH="1">
            <a:off x="5675358" y="3535318"/>
            <a:ext cx="3270159"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Content Placeholder 1"/>
          <p:cNvSpPr>
            <a:spLocks noGrp="1"/>
          </p:cNvSpPr>
          <p:nvPr>
            <p:ph idx="1"/>
          </p:nvPr>
        </p:nvSpPr>
        <p:spPr>
          <a:xfrm>
            <a:off x="381000" y="2675467"/>
            <a:ext cx="7408333" cy="3450696"/>
          </a:xfrm>
        </p:spPr>
        <p:txBody>
          <a:bodyPr/>
          <a:lstStyle/>
          <a:p>
            <a:pPr fontAlgn="base"/>
            <a:r>
              <a:rPr lang="en-US" dirty="0" smtClean="0"/>
              <a:t>What </a:t>
            </a:r>
            <a:r>
              <a:rPr lang="en-US" dirty="0"/>
              <a:t>are some ways to build Self Confidence?</a:t>
            </a:r>
          </a:p>
          <a:p>
            <a:pPr fontAlgn="base"/>
            <a:r>
              <a:rPr lang="en-US" dirty="0" smtClean="0"/>
              <a:t>How do affirmations benefit and help you in building Self Confidence? An example of an affirmation is ‘I am God’ and is used to remind oneself of a personal statement or saying.</a:t>
            </a:r>
            <a:endParaRPr lang="en-US" dirty="0"/>
          </a:p>
          <a:p>
            <a:pPr fontAlgn="base"/>
            <a:r>
              <a:rPr lang="en-US" dirty="0"/>
              <a:t>List some positive affirmations for building Self Confidence. </a:t>
            </a:r>
          </a:p>
          <a:p>
            <a:endParaRPr lang="en-US" dirty="0"/>
          </a:p>
        </p:txBody>
      </p:sp>
    </p:spTree>
    <p:extLst>
      <p:ext uri="{BB962C8B-B14F-4D97-AF65-F5344CB8AC3E}">
        <p14:creationId xmlns:p14="http://schemas.microsoft.com/office/powerpoint/2010/main" val="2284568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1008696375"/>
              </p:ext>
            </p:extLst>
          </p:nvPr>
        </p:nvGraphicFramePr>
        <p:xfrm>
          <a:off x="871538" y="2674938"/>
          <a:ext cx="7408862" cy="34512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title"/>
          </p:nvPr>
        </p:nvSpPr>
        <p:spPr>
          <a:xfrm>
            <a:off x="0" y="990600"/>
            <a:ext cx="8839200" cy="1252728"/>
          </a:xfrm>
        </p:spPr>
        <p:txBody>
          <a:bodyPr>
            <a:noAutofit/>
          </a:bodyPr>
          <a:lstStyle/>
          <a:p>
            <a:r>
              <a:rPr lang="en-US" sz="3800" dirty="0"/>
              <a:t>Activity 1: determine if the character is acting from Swami’s definition of self-confidence</a:t>
            </a:r>
            <a:r>
              <a:rPr lang="en-US" sz="3600" b="1" dirty="0"/>
              <a:t>.</a:t>
            </a:r>
            <a:r>
              <a:rPr lang="en-US" sz="3600" dirty="0"/>
              <a:t/>
            </a:r>
            <a:br>
              <a:rPr lang="en-US" sz="3600" dirty="0"/>
            </a:br>
            <a:r>
              <a:rPr lang="en-US" sz="3600" b="1" dirty="0" smtClean="0"/>
              <a:t/>
            </a:r>
            <a:br>
              <a:rPr lang="en-US" sz="3600" b="1" dirty="0" smtClean="0"/>
            </a:br>
            <a:endParaRPr lang="en-US" sz="3600" dirty="0"/>
          </a:p>
        </p:txBody>
      </p:sp>
    </p:spTree>
    <p:extLst>
      <p:ext uri="{BB962C8B-B14F-4D97-AF65-F5344CB8AC3E}">
        <p14:creationId xmlns:p14="http://schemas.microsoft.com/office/powerpoint/2010/main" val="3269997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3400" y="990600"/>
            <a:ext cx="8229600" cy="1252728"/>
          </a:xfrm>
        </p:spPr>
        <p:txBody>
          <a:bodyPr>
            <a:noAutofit/>
          </a:bodyPr>
          <a:lstStyle/>
          <a:p>
            <a:r>
              <a:rPr lang="en-US" sz="3800" dirty="0"/>
              <a:t>Activity 1: determine if the character is acting from Swami’s definition of self-confidence.</a:t>
            </a:r>
            <a:br>
              <a:rPr lang="en-US" sz="3800" dirty="0"/>
            </a:br>
            <a:r>
              <a:rPr lang="en-US" sz="3600" b="1" dirty="0"/>
              <a:t/>
            </a:r>
            <a:br>
              <a:rPr lang="en-US" sz="3600" b="1" dirty="0"/>
            </a:br>
            <a:endParaRPr lang="en-US" sz="3600" dirty="0"/>
          </a:p>
        </p:txBody>
      </p:sp>
      <p:graphicFrame>
        <p:nvGraphicFramePr>
          <p:cNvPr id="4" name="Content Placeholder 4"/>
          <p:cNvGraphicFramePr>
            <a:graphicFrameLocks/>
          </p:cNvGraphicFramePr>
          <p:nvPr>
            <p:extLst>
              <p:ext uri="{D42A27DB-BD31-4B8C-83A1-F6EECF244321}">
                <p14:modId xmlns:p14="http://schemas.microsoft.com/office/powerpoint/2010/main" val="1268208605"/>
              </p:ext>
            </p:extLst>
          </p:nvPr>
        </p:nvGraphicFramePr>
        <p:xfrm>
          <a:off x="838200" y="2667000"/>
          <a:ext cx="7408862" cy="34512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104659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3400" y="990600"/>
            <a:ext cx="8229600" cy="1252728"/>
          </a:xfrm>
        </p:spPr>
        <p:txBody>
          <a:bodyPr>
            <a:noAutofit/>
          </a:bodyPr>
          <a:lstStyle/>
          <a:p>
            <a:r>
              <a:rPr lang="en-US" sz="3800" dirty="0"/>
              <a:t>Activity 1: determine if the character is acting from Swami’s definition of self-confidence.</a:t>
            </a:r>
            <a:r>
              <a:rPr lang="en-US" sz="3600" dirty="0"/>
              <a:t/>
            </a:r>
            <a:br>
              <a:rPr lang="en-US" sz="3600" dirty="0"/>
            </a:br>
            <a:r>
              <a:rPr lang="en-US" sz="3600" b="1" dirty="0"/>
              <a:t/>
            </a:r>
            <a:br>
              <a:rPr lang="en-US" sz="3600" b="1" dirty="0"/>
            </a:br>
            <a:endParaRPr lang="en-US" sz="3600" dirty="0"/>
          </a:p>
        </p:txBody>
      </p:sp>
      <p:graphicFrame>
        <p:nvGraphicFramePr>
          <p:cNvPr id="4" name="Content Placeholder 4"/>
          <p:cNvGraphicFramePr>
            <a:graphicFrameLocks/>
          </p:cNvGraphicFramePr>
          <p:nvPr>
            <p:extLst>
              <p:ext uri="{D42A27DB-BD31-4B8C-83A1-F6EECF244321}">
                <p14:modId xmlns:p14="http://schemas.microsoft.com/office/powerpoint/2010/main" val="2094853276"/>
              </p:ext>
            </p:extLst>
          </p:nvPr>
        </p:nvGraphicFramePr>
        <p:xfrm>
          <a:off x="838200" y="2667000"/>
          <a:ext cx="7408862" cy="34512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038118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2667000"/>
            <a:ext cx="8610600" cy="3450696"/>
          </a:xfrm>
        </p:spPr>
        <p:txBody>
          <a:bodyPr>
            <a:noAutofit/>
          </a:bodyPr>
          <a:lstStyle/>
          <a:p>
            <a:r>
              <a:rPr lang="en-US" sz="2000" b="1" dirty="0" smtClean="0"/>
              <a:t>Note</a:t>
            </a:r>
            <a:r>
              <a:rPr lang="en-US" sz="2000" b="1" dirty="0"/>
              <a:t>: This activity can be done individually or in a </a:t>
            </a:r>
            <a:r>
              <a:rPr lang="en-US" sz="2000" b="1" dirty="0" smtClean="0"/>
              <a:t>group</a:t>
            </a:r>
            <a:endParaRPr lang="en-US" sz="2000" dirty="0" smtClean="0"/>
          </a:p>
          <a:p>
            <a:r>
              <a:rPr lang="en-US" sz="2000" b="1" dirty="0" smtClean="0"/>
              <a:t>Part </a:t>
            </a:r>
            <a:r>
              <a:rPr lang="en-US" sz="2000" b="1" dirty="0"/>
              <a:t>1:</a:t>
            </a:r>
            <a:r>
              <a:rPr lang="en-US" sz="2000" dirty="0"/>
              <a:t/>
            </a:r>
            <a:br>
              <a:rPr lang="en-US" sz="2000" dirty="0"/>
            </a:br>
            <a:r>
              <a:rPr lang="en-US" sz="2000" dirty="0"/>
              <a:t>Think of a situation in which you experienced confidence, or followed Swami’s guidance/your conscience. Answer the following </a:t>
            </a:r>
            <a:r>
              <a:rPr lang="en-US" sz="2000" dirty="0" smtClean="0"/>
              <a:t>questions:</a:t>
            </a:r>
          </a:p>
          <a:p>
            <a:pPr lvl="1"/>
            <a:r>
              <a:rPr lang="en-US" sz="2000" dirty="0" smtClean="0"/>
              <a:t>Describe </a:t>
            </a:r>
            <a:r>
              <a:rPr lang="en-US" sz="2000" dirty="0"/>
              <a:t>the </a:t>
            </a:r>
            <a:r>
              <a:rPr lang="en-US" sz="2000" dirty="0" smtClean="0"/>
              <a:t>situation.</a:t>
            </a:r>
          </a:p>
          <a:p>
            <a:pPr lvl="1"/>
            <a:r>
              <a:rPr lang="en-US" sz="2000" dirty="0" smtClean="0"/>
              <a:t>What </a:t>
            </a:r>
            <a:r>
              <a:rPr lang="en-US" sz="2000" dirty="0"/>
              <a:t>were you saying / thinking to yourself about that </a:t>
            </a:r>
            <a:r>
              <a:rPr lang="en-US" sz="2000" dirty="0" smtClean="0"/>
              <a:t>situation?</a:t>
            </a:r>
          </a:p>
          <a:p>
            <a:pPr lvl="1"/>
            <a:r>
              <a:rPr lang="en-US" sz="2000" dirty="0" smtClean="0"/>
              <a:t>How </a:t>
            </a:r>
            <a:r>
              <a:rPr lang="en-US" sz="2000" dirty="0"/>
              <a:t>did you feel physically/mentally? What sensations did you have in your body, if </a:t>
            </a:r>
            <a:r>
              <a:rPr lang="en-US" sz="2000" dirty="0" smtClean="0"/>
              <a:t>any?</a:t>
            </a:r>
          </a:p>
          <a:p>
            <a:pPr lvl="1"/>
            <a:r>
              <a:rPr lang="en-US" sz="2000" dirty="0" smtClean="0"/>
              <a:t>What </a:t>
            </a:r>
            <a:r>
              <a:rPr lang="en-US" sz="2000" dirty="0"/>
              <a:t>did you do as a result of this situation?</a:t>
            </a:r>
          </a:p>
        </p:txBody>
      </p:sp>
      <p:sp>
        <p:nvSpPr>
          <p:cNvPr id="3" name="Title 2"/>
          <p:cNvSpPr>
            <a:spLocks noGrp="1"/>
          </p:cNvSpPr>
          <p:nvPr>
            <p:ph type="title"/>
          </p:nvPr>
        </p:nvSpPr>
        <p:spPr>
          <a:xfrm>
            <a:off x="457200" y="576072"/>
            <a:ext cx="8229600" cy="1252728"/>
          </a:xfrm>
        </p:spPr>
        <p:txBody>
          <a:bodyPr>
            <a:normAutofit/>
          </a:bodyPr>
          <a:lstStyle/>
          <a:p>
            <a:r>
              <a:rPr lang="en-US" sz="3800" dirty="0"/>
              <a:t>Activity 2: Self-Confidence Worksheet</a:t>
            </a:r>
            <a:br>
              <a:rPr lang="en-US" sz="3800" dirty="0"/>
            </a:br>
            <a:endParaRPr lang="en-US" sz="3800" dirty="0"/>
          </a:p>
        </p:txBody>
      </p:sp>
      <p:sp>
        <p:nvSpPr>
          <p:cNvPr id="4" name="TextBox 3"/>
          <p:cNvSpPr txBox="1"/>
          <p:nvPr/>
        </p:nvSpPr>
        <p:spPr>
          <a:xfrm>
            <a:off x="533400" y="6248400"/>
            <a:ext cx="8763000" cy="323165"/>
          </a:xfrm>
          <a:prstGeom prst="rect">
            <a:avLst/>
          </a:prstGeom>
          <a:noFill/>
        </p:spPr>
        <p:txBody>
          <a:bodyPr wrap="square" rtlCol="0">
            <a:spAutoFit/>
          </a:bodyPr>
          <a:lstStyle/>
          <a:p>
            <a:r>
              <a:rPr lang="en-US" sz="1500" b="1" dirty="0" smtClean="0"/>
              <a:t>Source:</a:t>
            </a:r>
            <a:r>
              <a:rPr lang="en-US" sz="1500" b="1" dirty="0" smtClean="0">
                <a:hlinkClick r:id="rId3"/>
              </a:rPr>
              <a:t> </a:t>
            </a:r>
            <a:r>
              <a:rPr lang="en-US" sz="1500" u="sng" dirty="0" smtClean="0">
                <a:hlinkClick r:id="rId3"/>
              </a:rPr>
              <a:t>http://www.self-esteem-experts.com</a:t>
            </a:r>
            <a:endParaRPr lang="en-US" sz="1500" dirty="0"/>
          </a:p>
        </p:txBody>
      </p:sp>
    </p:spTree>
    <p:extLst>
      <p:ext uri="{BB962C8B-B14F-4D97-AF65-F5344CB8AC3E}">
        <p14:creationId xmlns:p14="http://schemas.microsoft.com/office/powerpoint/2010/main" val="9611743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2667000"/>
            <a:ext cx="7408333" cy="3450696"/>
          </a:xfrm>
        </p:spPr>
        <p:txBody>
          <a:bodyPr/>
          <a:lstStyle/>
          <a:p>
            <a:r>
              <a:rPr lang="en-US" b="1" dirty="0"/>
              <a:t>Part </a:t>
            </a:r>
            <a:r>
              <a:rPr lang="en-US" b="1" dirty="0" smtClean="0"/>
              <a:t>2: </a:t>
            </a:r>
            <a:r>
              <a:rPr lang="en-US" dirty="0" smtClean="0"/>
              <a:t>Think </a:t>
            </a:r>
            <a:r>
              <a:rPr lang="en-US" dirty="0"/>
              <a:t>of a situation in which you were anxious or showed lack of confidence. How would you change that if you could? Answer the same questions as in Part 1.</a:t>
            </a:r>
          </a:p>
        </p:txBody>
      </p:sp>
      <p:sp>
        <p:nvSpPr>
          <p:cNvPr id="3" name="Title 2"/>
          <p:cNvSpPr>
            <a:spLocks noGrp="1"/>
          </p:cNvSpPr>
          <p:nvPr>
            <p:ph type="title"/>
          </p:nvPr>
        </p:nvSpPr>
        <p:spPr>
          <a:xfrm>
            <a:off x="457200" y="576072"/>
            <a:ext cx="8229600" cy="1252728"/>
          </a:xfrm>
        </p:spPr>
        <p:txBody>
          <a:bodyPr>
            <a:normAutofit/>
          </a:bodyPr>
          <a:lstStyle/>
          <a:p>
            <a:r>
              <a:rPr lang="en-US" sz="3800" dirty="0"/>
              <a:t>Activity 2: Self-Confidence Worksheet</a:t>
            </a:r>
            <a:br>
              <a:rPr lang="en-US" sz="3800" dirty="0"/>
            </a:br>
            <a:endParaRPr lang="en-US" sz="3800" dirty="0"/>
          </a:p>
        </p:txBody>
      </p:sp>
    </p:spTree>
    <p:extLst>
      <p:ext uri="{BB962C8B-B14F-4D97-AF65-F5344CB8AC3E}">
        <p14:creationId xmlns:p14="http://schemas.microsoft.com/office/powerpoint/2010/main" val="13349155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2667000"/>
            <a:ext cx="7408333" cy="3450696"/>
          </a:xfrm>
        </p:spPr>
        <p:txBody>
          <a:bodyPr>
            <a:normAutofit/>
          </a:bodyPr>
          <a:lstStyle/>
          <a:p>
            <a:r>
              <a:rPr lang="en-US" b="1" dirty="0"/>
              <a:t>Part </a:t>
            </a:r>
            <a:r>
              <a:rPr lang="en-US" b="1" dirty="0" smtClean="0"/>
              <a:t>3: </a:t>
            </a:r>
            <a:r>
              <a:rPr lang="en-US" dirty="0" smtClean="0"/>
              <a:t>Consider </a:t>
            </a:r>
            <a:r>
              <a:rPr lang="en-US" dirty="0"/>
              <a:t>the situation you described in Part 2. Using the information you learned about your self from Part 1, ask yourself the following </a:t>
            </a:r>
            <a:r>
              <a:rPr lang="en-US" dirty="0" smtClean="0"/>
              <a:t>questions:</a:t>
            </a:r>
          </a:p>
          <a:p>
            <a:pPr lvl="1"/>
            <a:r>
              <a:rPr lang="en-US" dirty="0" smtClean="0"/>
              <a:t>What </a:t>
            </a:r>
            <a:r>
              <a:rPr lang="en-US" dirty="0"/>
              <a:t>positive statement can I say to myself to be reminded of Swami </a:t>
            </a:r>
            <a:r>
              <a:rPr lang="en-US" dirty="0" smtClean="0"/>
              <a:t>within?</a:t>
            </a:r>
          </a:p>
          <a:p>
            <a:pPr lvl="1"/>
            <a:r>
              <a:rPr lang="en-US" dirty="0" smtClean="0"/>
              <a:t>What </a:t>
            </a:r>
            <a:r>
              <a:rPr lang="en-US" dirty="0"/>
              <a:t>could I do that will help me feel/react </a:t>
            </a:r>
            <a:r>
              <a:rPr lang="en-US" dirty="0" smtClean="0"/>
              <a:t>differently?</a:t>
            </a:r>
          </a:p>
          <a:p>
            <a:pPr lvl="1"/>
            <a:r>
              <a:rPr lang="en-US" dirty="0" smtClean="0"/>
              <a:t>What </a:t>
            </a:r>
            <a:r>
              <a:rPr lang="en-US" dirty="0"/>
              <a:t>can I do differently next time I’m in that situation?</a:t>
            </a:r>
          </a:p>
        </p:txBody>
      </p:sp>
      <p:sp>
        <p:nvSpPr>
          <p:cNvPr id="3" name="Title 2"/>
          <p:cNvSpPr>
            <a:spLocks noGrp="1"/>
          </p:cNvSpPr>
          <p:nvPr>
            <p:ph type="title"/>
          </p:nvPr>
        </p:nvSpPr>
        <p:spPr>
          <a:xfrm>
            <a:off x="457200" y="576072"/>
            <a:ext cx="8229600" cy="1252728"/>
          </a:xfrm>
        </p:spPr>
        <p:txBody>
          <a:bodyPr>
            <a:normAutofit/>
          </a:bodyPr>
          <a:lstStyle/>
          <a:p>
            <a:r>
              <a:rPr lang="en-US" sz="3800" dirty="0"/>
              <a:t>Activity 2: Self-Confidence Worksheet</a:t>
            </a:r>
            <a:br>
              <a:rPr lang="en-US" sz="3800" dirty="0"/>
            </a:br>
            <a:endParaRPr lang="en-US" sz="3800" dirty="0"/>
          </a:p>
        </p:txBody>
      </p:sp>
    </p:spTree>
    <p:extLst>
      <p:ext uri="{BB962C8B-B14F-4D97-AF65-F5344CB8AC3E}">
        <p14:creationId xmlns:p14="http://schemas.microsoft.com/office/powerpoint/2010/main" val="15749469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2675467"/>
            <a:ext cx="8458199" cy="3450696"/>
          </a:xfrm>
        </p:spPr>
        <p:txBody>
          <a:bodyPr>
            <a:normAutofit/>
          </a:bodyPr>
          <a:lstStyle/>
          <a:p>
            <a:pPr marL="0" indent="0">
              <a:buNone/>
            </a:pPr>
            <a:r>
              <a:rPr lang="en-US" dirty="0" smtClean="0"/>
              <a:t>"</a:t>
            </a:r>
            <a:r>
              <a:rPr lang="en-US" dirty="0"/>
              <a:t>For, loss of confidence in the </a:t>
            </a:r>
            <a:r>
              <a:rPr lang="en-US" dirty="0" err="1"/>
              <a:t>Atma</a:t>
            </a:r>
            <a:r>
              <a:rPr lang="en-US" dirty="0"/>
              <a:t> or Self involves loss of faith in God Himself. That Omnipresence, that Inner Motivator of all, who is the warp and woof of our body and mind, our emotions and intellect - strengthening faith in Him is the only means of </a:t>
            </a:r>
            <a:r>
              <a:rPr lang="en-US" dirty="0" err="1"/>
              <a:t>realising</a:t>
            </a:r>
            <a:r>
              <a:rPr lang="en-US" dirty="0"/>
              <a:t> the highest goal of man. This is the lesson that </a:t>
            </a:r>
            <a:r>
              <a:rPr lang="en-US" dirty="0" err="1"/>
              <a:t>Bharathiya</a:t>
            </a:r>
            <a:r>
              <a:rPr lang="en-US" dirty="0"/>
              <a:t> spiritual history longs to </a:t>
            </a:r>
            <a:r>
              <a:rPr lang="en-US" dirty="0" smtClean="0"/>
              <a:t>teach.  Children </a:t>
            </a:r>
            <a:r>
              <a:rPr lang="en-US" dirty="0"/>
              <a:t>of </a:t>
            </a:r>
            <a:r>
              <a:rPr lang="en-US" dirty="0" err="1"/>
              <a:t>Bharath</a:t>
            </a:r>
            <a:r>
              <a:rPr lang="en-US" dirty="0"/>
              <a:t>! Teach your children this life-preserving, glorious and heart-expanding Truth from the early days of life." (</a:t>
            </a:r>
            <a:r>
              <a:rPr lang="en-US" dirty="0" err="1"/>
              <a:t>Sathya</a:t>
            </a:r>
            <a:r>
              <a:rPr lang="en-US" dirty="0"/>
              <a:t> </a:t>
            </a:r>
            <a:r>
              <a:rPr lang="en-US" dirty="0" err="1"/>
              <a:t>Sai</a:t>
            </a:r>
            <a:r>
              <a:rPr lang="en-US" dirty="0"/>
              <a:t> Baba: </a:t>
            </a:r>
            <a:r>
              <a:rPr lang="en-US" dirty="0" err="1"/>
              <a:t>Vidia</a:t>
            </a:r>
            <a:r>
              <a:rPr lang="en-US" dirty="0"/>
              <a:t> </a:t>
            </a:r>
            <a:r>
              <a:rPr lang="en-US" dirty="0" err="1"/>
              <a:t>Vahini</a:t>
            </a:r>
            <a:r>
              <a:rPr lang="en-US" dirty="0"/>
              <a:t>. Religion is Experience, p. 28).”</a:t>
            </a:r>
          </a:p>
        </p:txBody>
      </p:sp>
      <p:sp>
        <p:nvSpPr>
          <p:cNvPr id="3" name="Title 2"/>
          <p:cNvSpPr>
            <a:spLocks noGrp="1"/>
          </p:cNvSpPr>
          <p:nvPr>
            <p:ph type="title"/>
          </p:nvPr>
        </p:nvSpPr>
        <p:spPr>
          <a:xfrm>
            <a:off x="0" y="338328"/>
            <a:ext cx="9067800" cy="1252728"/>
          </a:xfrm>
        </p:spPr>
        <p:txBody>
          <a:bodyPr>
            <a:normAutofit/>
          </a:bodyPr>
          <a:lstStyle/>
          <a:p>
            <a:r>
              <a:rPr lang="en-US" sz="3200" dirty="0" smtClean="0"/>
              <a:t>Swami’s </a:t>
            </a:r>
            <a:r>
              <a:rPr lang="en-US" sz="3200" dirty="0"/>
              <a:t>quote describing some qualities of a person lacking self-confidence:</a:t>
            </a:r>
          </a:p>
        </p:txBody>
      </p:sp>
    </p:spTree>
    <p:extLst>
      <p:ext uri="{BB962C8B-B14F-4D97-AF65-F5344CB8AC3E}">
        <p14:creationId xmlns:p14="http://schemas.microsoft.com/office/powerpoint/2010/main" val="34246462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514600"/>
            <a:ext cx="8458200" cy="3450696"/>
          </a:xfrm>
        </p:spPr>
        <p:txBody>
          <a:bodyPr>
            <a:normAutofit fontScale="92500"/>
          </a:bodyPr>
          <a:lstStyle/>
          <a:p>
            <a:pPr>
              <a:buNone/>
            </a:pPr>
            <a:r>
              <a:rPr lang="en-US" b="1" dirty="0" smtClean="0"/>
              <a:t>1) Describe </a:t>
            </a:r>
            <a:r>
              <a:rPr lang="en-US" b="1" dirty="0"/>
              <a:t>some situations or circumstances when </a:t>
            </a:r>
            <a:r>
              <a:rPr lang="en-US" b="1" dirty="0" smtClean="0"/>
              <a:t>practicing Self-</a:t>
            </a:r>
          </a:p>
          <a:p>
            <a:pPr>
              <a:buNone/>
            </a:pPr>
            <a:r>
              <a:rPr lang="en-US" b="1" dirty="0" smtClean="0"/>
              <a:t>Confidence </a:t>
            </a:r>
            <a:r>
              <a:rPr lang="en-US" b="1" dirty="0"/>
              <a:t>becomes </a:t>
            </a:r>
            <a:r>
              <a:rPr lang="en-US" b="1" dirty="0" smtClean="0"/>
              <a:t>challenging.</a:t>
            </a:r>
            <a:endParaRPr lang="en-US" b="1" dirty="0"/>
          </a:p>
          <a:p>
            <a:pPr>
              <a:buNone/>
            </a:pPr>
            <a:endParaRPr lang="en-US" dirty="0" smtClean="0"/>
          </a:p>
          <a:p>
            <a:pPr>
              <a:buNone/>
            </a:pPr>
            <a:r>
              <a:rPr lang="en-US" b="1" dirty="0" smtClean="0"/>
              <a:t>2) Take </a:t>
            </a:r>
            <a:r>
              <a:rPr lang="en-US" b="1" dirty="0"/>
              <a:t>a couple of minutes to think about the </a:t>
            </a:r>
            <a:r>
              <a:rPr lang="en-US" b="1" dirty="0" smtClean="0"/>
              <a:t>following scenarios (in the next 3 slides) and then </a:t>
            </a:r>
            <a:r>
              <a:rPr lang="en-US" b="1" dirty="0"/>
              <a:t>discuss </a:t>
            </a:r>
            <a:r>
              <a:rPr lang="en-US" b="1" dirty="0" smtClean="0"/>
              <a:t>them among </a:t>
            </a:r>
            <a:r>
              <a:rPr lang="en-US" b="1" dirty="0"/>
              <a:t>the </a:t>
            </a:r>
            <a:r>
              <a:rPr lang="en-US" b="1" dirty="0" smtClean="0"/>
              <a:t>group. For each 	scenario:</a:t>
            </a:r>
          </a:p>
          <a:p>
            <a:r>
              <a:rPr lang="en-US" dirty="0" smtClean="0"/>
              <a:t>Discuss how you would react to the situation keeping </a:t>
            </a:r>
            <a:r>
              <a:rPr lang="en-US" dirty="0"/>
              <a:t>in mind Swami’s definition of </a:t>
            </a:r>
            <a:r>
              <a:rPr lang="en-US" dirty="0" smtClean="0"/>
              <a:t>Self-Confidence</a:t>
            </a:r>
            <a:r>
              <a:rPr lang="en-US" dirty="0"/>
              <a:t>, i.e. confidence in the </a:t>
            </a:r>
            <a:r>
              <a:rPr lang="en-US" dirty="0" smtClean="0"/>
              <a:t>‘</a:t>
            </a:r>
            <a:r>
              <a:rPr lang="en-US" dirty="0" err="1" smtClean="0"/>
              <a:t>aatma</a:t>
            </a:r>
            <a:r>
              <a:rPr lang="en-US" dirty="0" smtClean="0"/>
              <a:t>’. </a:t>
            </a:r>
          </a:p>
          <a:p>
            <a:pPr lvl="1"/>
            <a:endParaRPr lang="en-US" b="1" dirty="0" smtClean="0"/>
          </a:p>
        </p:txBody>
      </p:sp>
      <p:sp>
        <p:nvSpPr>
          <p:cNvPr id="3" name="Title 2"/>
          <p:cNvSpPr>
            <a:spLocks noGrp="1"/>
          </p:cNvSpPr>
          <p:nvPr>
            <p:ph type="title"/>
          </p:nvPr>
        </p:nvSpPr>
        <p:spPr/>
        <p:txBody>
          <a:bodyPr>
            <a:normAutofit/>
          </a:bodyPr>
          <a:lstStyle/>
          <a:p>
            <a:r>
              <a:rPr lang="en-US" sz="3800" dirty="0"/>
              <a:t>Challenging Real Life scenarios:</a:t>
            </a:r>
            <a:br>
              <a:rPr lang="en-US" sz="3800" dirty="0"/>
            </a:br>
            <a:endParaRPr lang="en-US" sz="3800" dirty="0"/>
          </a:p>
        </p:txBody>
      </p:sp>
    </p:spTree>
    <p:extLst>
      <p:ext uri="{BB962C8B-B14F-4D97-AF65-F5344CB8AC3E}">
        <p14:creationId xmlns:p14="http://schemas.microsoft.com/office/powerpoint/2010/main" val="4029481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3018525940"/>
              </p:ext>
            </p:extLst>
          </p:nvPr>
        </p:nvGraphicFramePr>
        <p:xfrm>
          <a:off x="871538" y="2674938"/>
          <a:ext cx="7408862" cy="34512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title"/>
          </p:nvPr>
        </p:nvSpPr>
        <p:spPr>
          <a:xfrm>
            <a:off x="533400" y="1066800"/>
            <a:ext cx="8229600" cy="1252728"/>
          </a:xfrm>
        </p:spPr>
        <p:txBody>
          <a:bodyPr>
            <a:noAutofit/>
          </a:bodyPr>
          <a:lstStyle/>
          <a:p>
            <a:r>
              <a:rPr lang="en-US" sz="3800" dirty="0"/>
              <a:t>Challenging Real Life scenarios:</a:t>
            </a:r>
            <a:br>
              <a:rPr lang="en-US" sz="3800" dirty="0"/>
            </a:br>
            <a:r>
              <a:rPr lang="en-US" sz="3800" dirty="0"/>
              <a:t/>
            </a:r>
            <a:br>
              <a:rPr lang="en-US" sz="3800" dirty="0"/>
            </a:br>
            <a:endParaRPr lang="en-US" sz="3800" dirty="0"/>
          </a:p>
        </p:txBody>
      </p:sp>
    </p:spTree>
    <p:extLst>
      <p:ext uri="{BB962C8B-B14F-4D97-AF65-F5344CB8AC3E}">
        <p14:creationId xmlns:p14="http://schemas.microsoft.com/office/powerpoint/2010/main" val="4181546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Please read the newsletter before conducting the study circle with this document.</a:t>
            </a:r>
            <a:endParaRPr lang="en-US" dirty="0"/>
          </a:p>
        </p:txBody>
      </p:sp>
      <p:sp>
        <p:nvSpPr>
          <p:cNvPr id="3" name="Title 2"/>
          <p:cNvSpPr>
            <a:spLocks noGrp="1"/>
          </p:cNvSpPr>
          <p:nvPr>
            <p:ph type="title"/>
          </p:nvPr>
        </p:nvSpPr>
        <p:spPr/>
        <p:txBody>
          <a:bodyPr/>
          <a:lstStyle/>
          <a:p>
            <a:r>
              <a:rPr lang="en-US" dirty="0" smtClean="0"/>
              <a:t>It’s a </a:t>
            </a:r>
            <a:r>
              <a:rPr lang="en-US" u="sng" dirty="0" smtClean="0"/>
              <a:t>supplemental</a:t>
            </a:r>
            <a:r>
              <a:rPr lang="en-US" dirty="0" smtClean="0"/>
              <a:t> doc (!)</a:t>
            </a:r>
            <a:endParaRPr lang="en-US" dirty="0"/>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43200" y="3657600"/>
            <a:ext cx="3600450" cy="2512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705094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3599690251"/>
              </p:ext>
            </p:extLst>
          </p:nvPr>
        </p:nvGraphicFramePr>
        <p:xfrm>
          <a:off x="871538" y="2674938"/>
          <a:ext cx="7408862" cy="34512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title"/>
          </p:nvPr>
        </p:nvSpPr>
        <p:spPr>
          <a:xfrm>
            <a:off x="533400" y="1066800"/>
            <a:ext cx="8229600" cy="1252728"/>
          </a:xfrm>
        </p:spPr>
        <p:txBody>
          <a:bodyPr vert="horz" lIns="91440" tIns="45720" rIns="91440" bIns="45720" rtlCol="0" anchor="ctr">
            <a:noAutofit/>
          </a:bodyPr>
          <a:lstStyle/>
          <a:p>
            <a:r>
              <a:rPr lang="en-US" sz="3800" dirty="0"/>
              <a:t>Challenging Real Life scenarios:</a:t>
            </a:r>
            <a:br>
              <a:rPr lang="en-US" sz="3800" dirty="0"/>
            </a:br>
            <a:r>
              <a:rPr lang="en-US" sz="3800" dirty="0"/>
              <a:t/>
            </a:r>
            <a:br>
              <a:rPr lang="en-US" sz="3800" dirty="0"/>
            </a:br>
            <a:endParaRPr lang="en-US" sz="3800" dirty="0"/>
          </a:p>
        </p:txBody>
      </p:sp>
    </p:spTree>
    <p:extLst>
      <p:ext uri="{BB962C8B-B14F-4D97-AF65-F5344CB8AC3E}">
        <p14:creationId xmlns:p14="http://schemas.microsoft.com/office/powerpoint/2010/main" val="23860450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839839821"/>
              </p:ext>
            </p:extLst>
          </p:nvPr>
        </p:nvGraphicFramePr>
        <p:xfrm>
          <a:off x="871538" y="2674938"/>
          <a:ext cx="7408862" cy="34512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title"/>
          </p:nvPr>
        </p:nvSpPr>
        <p:spPr>
          <a:xfrm>
            <a:off x="533400" y="1066800"/>
            <a:ext cx="8229600" cy="1252728"/>
          </a:xfrm>
        </p:spPr>
        <p:txBody>
          <a:bodyPr>
            <a:noAutofit/>
          </a:bodyPr>
          <a:lstStyle/>
          <a:p>
            <a:r>
              <a:rPr lang="en-US" sz="3800" dirty="0"/>
              <a:t>Challenging Real Life scenarios:</a:t>
            </a:r>
            <a:br>
              <a:rPr lang="en-US" sz="3800" dirty="0"/>
            </a:br>
            <a:r>
              <a:rPr lang="en-US" sz="3800" dirty="0"/>
              <a:t/>
            </a:r>
            <a:br>
              <a:rPr lang="en-US" sz="3800" dirty="0"/>
            </a:br>
            <a:endParaRPr lang="en-US" sz="3800" dirty="0"/>
          </a:p>
        </p:txBody>
      </p:sp>
    </p:spTree>
    <p:extLst>
      <p:ext uri="{BB962C8B-B14F-4D97-AF65-F5344CB8AC3E}">
        <p14:creationId xmlns:p14="http://schemas.microsoft.com/office/powerpoint/2010/main" val="19655521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Finish with Om, 3 </a:t>
            </a:r>
            <a:r>
              <a:rPr lang="en-US" dirty="0" err="1" smtClean="0"/>
              <a:t>Shantis</a:t>
            </a:r>
            <a:r>
              <a:rPr lang="en-US" dirty="0" smtClean="0"/>
              <a:t>.</a:t>
            </a:r>
            <a:endParaRPr lang="en-US" dirty="0"/>
          </a:p>
        </p:txBody>
      </p:sp>
      <p:pic>
        <p:nvPicPr>
          <p:cNvPr id="1024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14687" y="2743200"/>
            <a:ext cx="2714625" cy="3619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46281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Independent Study: </a:t>
            </a:r>
            <a:r>
              <a:rPr lang="en-US" dirty="0" err="1" smtClean="0"/>
              <a:t>Prema</a:t>
            </a:r>
            <a:r>
              <a:rPr lang="en-US" dirty="0" smtClean="0"/>
              <a:t> </a:t>
            </a:r>
            <a:r>
              <a:rPr lang="en-US" dirty="0" err="1" smtClean="0"/>
              <a:t>Vahini</a:t>
            </a:r>
            <a:endParaRPr lang="en-US" dirty="0"/>
          </a:p>
        </p:txBody>
      </p:sp>
      <p:sp>
        <p:nvSpPr>
          <p:cNvPr id="2" name="Content Placeholder 1"/>
          <p:cNvSpPr>
            <a:spLocks noGrp="1"/>
          </p:cNvSpPr>
          <p:nvPr>
            <p:ph sz="quarter" idx="13"/>
          </p:nvPr>
        </p:nvSpPr>
        <p:spPr>
          <a:xfrm>
            <a:off x="676654" y="2679192"/>
            <a:ext cx="7781545" cy="3447288"/>
          </a:xfrm>
        </p:spPr>
        <p:txBody>
          <a:bodyPr>
            <a:normAutofit fontScale="92500" lnSpcReduction="20000"/>
          </a:bodyPr>
          <a:lstStyle/>
          <a:p>
            <a:r>
              <a:rPr lang="en-US" b="1" dirty="0" smtClean="0"/>
              <a:t>Refer to Newsletter Document: </a:t>
            </a:r>
            <a:r>
              <a:rPr lang="en-US" dirty="0" smtClean="0"/>
              <a:t>Read Chapters 1-7, answer the multiple choice questions, and perform the activity in the newsletter document</a:t>
            </a:r>
          </a:p>
          <a:p>
            <a:r>
              <a:rPr lang="en-US" dirty="0" smtClean="0"/>
              <a:t>The answers to the multiple choice questions are as follows:</a:t>
            </a:r>
          </a:p>
          <a:p>
            <a:pPr marL="457200" lvl="0" indent="0">
              <a:buNone/>
              <a:defRPr/>
            </a:pPr>
            <a:endParaRPr lang="en-US" dirty="0" smtClean="0"/>
          </a:p>
          <a:p>
            <a:pPr marL="457200" lvl="0" indent="0">
              <a:lnSpc>
                <a:spcPct val="120000"/>
              </a:lnSpc>
              <a:spcBef>
                <a:spcPts val="0"/>
              </a:spcBef>
              <a:buNone/>
              <a:defRPr/>
            </a:pPr>
            <a:r>
              <a:rPr lang="en-US" dirty="0" smtClean="0"/>
              <a:t>		1. A</a:t>
            </a:r>
          </a:p>
          <a:p>
            <a:pPr marL="457200" lvl="0" indent="0">
              <a:lnSpc>
                <a:spcPct val="120000"/>
              </a:lnSpc>
              <a:spcBef>
                <a:spcPts val="0"/>
              </a:spcBef>
              <a:buNone/>
              <a:defRPr/>
            </a:pPr>
            <a:r>
              <a:rPr lang="en-US" dirty="0" smtClean="0"/>
              <a:t>		2. D</a:t>
            </a:r>
          </a:p>
          <a:p>
            <a:pPr marL="457200" lvl="0" indent="0">
              <a:lnSpc>
                <a:spcPct val="120000"/>
              </a:lnSpc>
              <a:spcBef>
                <a:spcPts val="0"/>
              </a:spcBef>
              <a:buNone/>
              <a:defRPr/>
            </a:pPr>
            <a:r>
              <a:rPr lang="en-US" dirty="0" smtClean="0"/>
              <a:t>		3. A</a:t>
            </a:r>
          </a:p>
          <a:p>
            <a:pPr marL="457200" lvl="0" indent="0">
              <a:lnSpc>
                <a:spcPct val="120000"/>
              </a:lnSpc>
              <a:spcBef>
                <a:spcPts val="0"/>
              </a:spcBef>
              <a:buNone/>
              <a:defRPr/>
            </a:pPr>
            <a:r>
              <a:rPr lang="en-US" dirty="0" smtClean="0"/>
              <a:t>		4. A</a:t>
            </a:r>
          </a:p>
          <a:p>
            <a:pPr marL="457200" lvl="0" indent="0">
              <a:lnSpc>
                <a:spcPct val="120000"/>
              </a:lnSpc>
              <a:spcBef>
                <a:spcPts val="0"/>
              </a:spcBef>
              <a:buNone/>
              <a:defRPr/>
            </a:pPr>
            <a:r>
              <a:rPr lang="en-US" dirty="0" smtClean="0"/>
              <a:t>		5. C</a:t>
            </a:r>
          </a:p>
          <a:p>
            <a:pPr marL="457200" lvl="0" indent="-457200">
              <a:buFont typeface="+mj-lt"/>
              <a:buAutoNum type="arabicPeriod"/>
              <a:defRPr/>
            </a:pPr>
            <a:endParaRPr lang="en-US" dirty="0" smtClean="0"/>
          </a:p>
          <a:p>
            <a:endParaRPr lang="en-US" dirty="0" smtClean="0"/>
          </a:p>
          <a:p>
            <a:endParaRPr lang="en-US" dirty="0" smtClean="0"/>
          </a:p>
          <a:p>
            <a:pPr marL="0" indent="0">
              <a:buNone/>
            </a:pPr>
            <a:endParaRPr lang="en-US" dirty="0" smtClean="0"/>
          </a:p>
          <a:p>
            <a:pPr marL="0" indent="0">
              <a:buNone/>
            </a:pPr>
            <a:endParaRPr lang="en-US" dirty="0"/>
          </a:p>
        </p:txBody>
      </p:sp>
      <p:sp>
        <p:nvSpPr>
          <p:cNvPr id="6" name="Content Placeholder 5"/>
          <p:cNvSpPr>
            <a:spLocks noGrp="1"/>
          </p:cNvSpPr>
          <p:nvPr>
            <p:ph sz="quarter" idx="14"/>
          </p:nvPr>
        </p:nvSpPr>
        <p:spPr>
          <a:xfrm>
            <a:off x="4876800" y="4191000"/>
            <a:ext cx="3822192" cy="3447288"/>
          </a:xfrm>
        </p:spPr>
        <p:txBody>
          <a:bodyPr/>
          <a:lstStyle/>
          <a:p>
            <a:pPr marL="457200" lvl="0" indent="0">
              <a:spcBef>
                <a:spcPts val="0"/>
              </a:spcBef>
              <a:buClr>
                <a:srgbClr val="F07F09"/>
              </a:buClr>
              <a:buNone/>
              <a:defRPr/>
            </a:pPr>
            <a:r>
              <a:rPr lang="en-US" sz="2200" dirty="0" smtClean="0">
                <a:solidFill>
                  <a:srgbClr val="323232"/>
                </a:solidFill>
              </a:rPr>
              <a:t>6. B</a:t>
            </a:r>
            <a:endParaRPr lang="en-US" sz="2200" dirty="0">
              <a:solidFill>
                <a:srgbClr val="323232"/>
              </a:solidFill>
            </a:endParaRPr>
          </a:p>
          <a:p>
            <a:pPr marL="457200" lvl="0" indent="0">
              <a:spcBef>
                <a:spcPts val="0"/>
              </a:spcBef>
              <a:buClr>
                <a:srgbClr val="F07F09"/>
              </a:buClr>
              <a:buNone/>
              <a:defRPr/>
            </a:pPr>
            <a:r>
              <a:rPr lang="en-US" sz="2200" dirty="0" smtClean="0">
                <a:solidFill>
                  <a:srgbClr val="323232"/>
                </a:solidFill>
              </a:rPr>
              <a:t>7. B</a:t>
            </a:r>
            <a:endParaRPr lang="en-US" sz="2200" dirty="0">
              <a:solidFill>
                <a:srgbClr val="323232"/>
              </a:solidFill>
            </a:endParaRPr>
          </a:p>
          <a:p>
            <a:pPr marL="457200" lvl="0" indent="0">
              <a:spcBef>
                <a:spcPts val="0"/>
              </a:spcBef>
              <a:buClr>
                <a:srgbClr val="F07F09"/>
              </a:buClr>
              <a:buNone/>
              <a:defRPr/>
            </a:pPr>
            <a:r>
              <a:rPr lang="en-US" sz="2200" dirty="0" smtClean="0">
                <a:solidFill>
                  <a:srgbClr val="323232"/>
                </a:solidFill>
              </a:rPr>
              <a:t>8. D</a:t>
            </a:r>
            <a:endParaRPr lang="en-US" sz="2200" dirty="0">
              <a:solidFill>
                <a:srgbClr val="323232"/>
              </a:solidFill>
            </a:endParaRPr>
          </a:p>
          <a:p>
            <a:pPr marL="457200" lvl="0" indent="0">
              <a:spcBef>
                <a:spcPts val="0"/>
              </a:spcBef>
              <a:buClr>
                <a:srgbClr val="F07F09"/>
              </a:buClr>
              <a:buNone/>
              <a:defRPr/>
            </a:pPr>
            <a:r>
              <a:rPr lang="en-US" sz="2200" dirty="0" smtClean="0">
                <a:solidFill>
                  <a:srgbClr val="323232"/>
                </a:solidFill>
              </a:rPr>
              <a:t>9. D</a:t>
            </a:r>
            <a:endParaRPr lang="en-US" sz="2200" dirty="0">
              <a:solidFill>
                <a:srgbClr val="323232"/>
              </a:solidFill>
            </a:endParaRPr>
          </a:p>
          <a:p>
            <a:pPr marL="457200" lvl="0" indent="0">
              <a:spcBef>
                <a:spcPts val="0"/>
              </a:spcBef>
              <a:buClr>
                <a:srgbClr val="F07F09"/>
              </a:buClr>
              <a:buNone/>
              <a:defRPr/>
            </a:pPr>
            <a:r>
              <a:rPr lang="en-US" sz="2200" dirty="0" smtClean="0">
                <a:solidFill>
                  <a:srgbClr val="323232"/>
                </a:solidFill>
              </a:rPr>
              <a:t>10. A</a:t>
            </a:r>
            <a:endParaRPr lang="en-US" sz="2200" dirty="0">
              <a:solidFill>
                <a:srgbClr val="323232"/>
              </a:solidFill>
            </a:endParaRPr>
          </a:p>
          <a:p>
            <a:pPr>
              <a:spcBef>
                <a:spcPts val="0"/>
              </a:spcBef>
            </a:pPr>
            <a:endParaRPr lang="en-US" dirty="0"/>
          </a:p>
        </p:txBody>
      </p:sp>
    </p:spTree>
    <p:extLst>
      <p:ext uri="{BB962C8B-B14F-4D97-AF65-F5344CB8AC3E}">
        <p14:creationId xmlns:p14="http://schemas.microsoft.com/office/powerpoint/2010/main" val="24542716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457200" indent="-457200">
              <a:spcBef>
                <a:spcPts val="1800"/>
              </a:spcBef>
              <a:buFont typeface="+mj-lt"/>
              <a:buAutoNum type="arabicPeriod"/>
            </a:pPr>
            <a:r>
              <a:rPr lang="en-US" dirty="0" smtClean="0"/>
              <a:t>Understand </a:t>
            </a:r>
            <a:r>
              <a:rPr lang="en-US" dirty="0"/>
              <a:t>what </a:t>
            </a:r>
            <a:r>
              <a:rPr lang="en-US" dirty="0" smtClean="0"/>
              <a:t>Self Confidence means</a:t>
            </a:r>
          </a:p>
          <a:p>
            <a:pPr marL="457200" indent="-457200">
              <a:spcBef>
                <a:spcPts val="1800"/>
              </a:spcBef>
              <a:buFont typeface="+mj-lt"/>
              <a:buAutoNum type="arabicPeriod"/>
            </a:pPr>
            <a:r>
              <a:rPr lang="en-US" dirty="0" smtClean="0"/>
              <a:t>Appreciate </a:t>
            </a:r>
            <a:r>
              <a:rPr lang="en-US" dirty="0"/>
              <a:t>the importance of developing Self </a:t>
            </a:r>
            <a:r>
              <a:rPr lang="en-US" dirty="0" smtClean="0"/>
              <a:t>Confidence</a:t>
            </a:r>
          </a:p>
          <a:p>
            <a:pPr marL="457200" indent="-457200">
              <a:spcBef>
                <a:spcPts val="1800"/>
              </a:spcBef>
              <a:buFont typeface="+mj-lt"/>
              <a:buAutoNum type="arabicPeriod"/>
            </a:pPr>
            <a:r>
              <a:rPr lang="en-US" dirty="0" smtClean="0"/>
              <a:t>Differentiate </a:t>
            </a:r>
            <a:r>
              <a:rPr lang="en-US" dirty="0"/>
              <a:t>between ego </a:t>
            </a:r>
            <a:r>
              <a:rPr lang="en-US" dirty="0" smtClean="0"/>
              <a:t>consciousness</a:t>
            </a:r>
            <a:r>
              <a:rPr lang="en-US" dirty="0"/>
              <a:t> and confidence arising from the Divinity </a:t>
            </a:r>
            <a:r>
              <a:rPr lang="en-US" dirty="0" smtClean="0"/>
              <a:t>within</a:t>
            </a:r>
          </a:p>
          <a:p>
            <a:pPr marL="457200" indent="-457200">
              <a:spcBef>
                <a:spcPts val="1800"/>
              </a:spcBef>
              <a:buFont typeface="+mj-lt"/>
              <a:buAutoNum type="arabicPeriod"/>
            </a:pPr>
            <a:r>
              <a:rPr lang="en-US" dirty="0" smtClean="0"/>
              <a:t>Learn </a:t>
            </a:r>
            <a:r>
              <a:rPr lang="en-US" dirty="0"/>
              <a:t>to build Self-Confidence and practically apply the techniques in </a:t>
            </a:r>
            <a:r>
              <a:rPr lang="en-US" dirty="0" smtClean="0"/>
              <a:t>day to day living</a:t>
            </a:r>
            <a:endParaRPr lang="en-US" dirty="0"/>
          </a:p>
        </p:txBody>
      </p:sp>
      <p:sp>
        <p:nvSpPr>
          <p:cNvPr id="3" name="Title 2"/>
          <p:cNvSpPr>
            <a:spLocks noGrp="1"/>
          </p:cNvSpPr>
          <p:nvPr>
            <p:ph type="title"/>
          </p:nvPr>
        </p:nvSpPr>
        <p:spPr/>
        <p:txBody>
          <a:bodyPr/>
          <a:lstStyle/>
          <a:p>
            <a:r>
              <a:rPr lang="en-US" dirty="0" smtClean="0"/>
              <a:t>Purpose of Study Circle</a:t>
            </a:r>
            <a:endParaRPr lang="en-US" dirty="0"/>
          </a:p>
        </p:txBody>
      </p:sp>
    </p:spTree>
    <p:extLst>
      <p:ext uri="{BB962C8B-B14F-4D97-AF65-F5344CB8AC3E}">
        <p14:creationId xmlns:p14="http://schemas.microsoft.com/office/powerpoint/2010/main" val="21908261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569104"/>
            <a:ext cx="8348133" cy="3450696"/>
          </a:xfrm>
        </p:spPr>
        <p:txBody>
          <a:bodyPr>
            <a:normAutofit fontScale="77500" lnSpcReduction="20000"/>
          </a:bodyPr>
          <a:lstStyle/>
          <a:p>
            <a:pPr>
              <a:spcBef>
                <a:spcPts val="1200"/>
              </a:spcBef>
            </a:pPr>
            <a:r>
              <a:rPr lang="en-US" dirty="0" smtClean="0"/>
              <a:t>3 </a:t>
            </a:r>
            <a:r>
              <a:rPr lang="en-US" dirty="0" err="1" smtClean="0"/>
              <a:t>Oms</a:t>
            </a:r>
            <a:r>
              <a:rPr lang="en-US" dirty="0" smtClean="0"/>
              <a:t>, sitting </a:t>
            </a:r>
            <a:r>
              <a:rPr lang="en-US" dirty="0"/>
              <a:t>in a circle</a:t>
            </a:r>
            <a:r>
              <a:rPr lang="en-US" dirty="0" smtClean="0"/>
              <a:t>.  The </a:t>
            </a:r>
            <a:r>
              <a:rPr lang="en-US" dirty="0"/>
              <a:t>facilitator </a:t>
            </a:r>
            <a:r>
              <a:rPr lang="en-US" dirty="0" smtClean="0"/>
              <a:t>leads the below:</a:t>
            </a:r>
            <a:endParaRPr lang="en-US" dirty="0"/>
          </a:p>
          <a:p>
            <a:pPr fontAlgn="base">
              <a:spcBef>
                <a:spcPts val="1200"/>
              </a:spcBef>
            </a:pPr>
            <a:r>
              <a:rPr lang="en-US" dirty="0"/>
              <a:t>Close your eyes. Visualize Swami sitting in the middle of the circle. Now visualize a connection between your heart and Swami’s heart in whatever form that comes naturally to you. It could be in the form of a golden thread, or a beam of light, etc.</a:t>
            </a:r>
          </a:p>
          <a:p>
            <a:pPr fontAlgn="base">
              <a:spcBef>
                <a:spcPts val="1200"/>
              </a:spcBef>
            </a:pPr>
            <a:r>
              <a:rPr lang="en-US" dirty="0"/>
              <a:t>Ask Swami to send His unconditional love through that connection to </a:t>
            </a:r>
            <a:r>
              <a:rPr lang="en-US" dirty="0" smtClean="0"/>
              <a:t>you.</a:t>
            </a:r>
            <a:endParaRPr lang="en-US" dirty="0"/>
          </a:p>
          <a:p>
            <a:pPr fontAlgn="base">
              <a:spcBef>
                <a:spcPts val="1200"/>
              </a:spcBef>
            </a:pPr>
            <a:r>
              <a:rPr lang="en-US" dirty="0"/>
              <a:t>Feel the strong powerful energy enter your heart from Him.</a:t>
            </a:r>
          </a:p>
          <a:p>
            <a:pPr fontAlgn="base">
              <a:spcBef>
                <a:spcPts val="1200"/>
              </a:spcBef>
            </a:pPr>
            <a:r>
              <a:rPr lang="en-US" dirty="0"/>
              <a:t>Now visualize the same connection between Swami and everyone present in the room. Visualize everyone connected to Swami like spokes of a wheel connected to the center.</a:t>
            </a:r>
          </a:p>
          <a:p>
            <a:pPr fontAlgn="base">
              <a:spcBef>
                <a:spcPts val="1200"/>
              </a:spcBef>
            </a:pPr>
            <a:r>
              <a:rPr lang="en-US" dirty="0"/>
              <a:t>Thank Swami for His love and </a:t>
            </a:r>
            <a:r>
              <a:rPr lang="en-US" dirty="0" smtClean="0"/>
              <a:t>guidance.                                                      </a:t>
            </a:r>
            <a:endParaRPr lang="en-US" dirty="0"/>
          </a:p>
          <a:p>
            <a:endParaRPr lang="en-US" dirty="0"/>
          </a:p>
        </p:txBody>
      </p:sp>
      <p:sp>
        <p:nvSpPr>
          <p:cNvPr id="3" name="Title 2"/>
          <p:cNvSpPr>
            <a:spLocks noGrp="1"/>
          </p:cNvSpPr>
          <p:nvPr>
            <p:ph type="title"/>
          </p:nvPr>
        </p:nvSpPr>
        <p:spPr/>
        <p:txBody>
          <a:bodyPr>
            <a:normAutofit/>
          </a:bodyPr>
          <a:lstStyle/>
          <a:p>
            <a:r>
              <a:rPr lang="en-US" dirty="0"/>
              <a:t>Opening meditation </a:t>
            </a: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83766" y="5475183"/>
            <a:ext cx="2955434" cy="1154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555339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2675467"/>
            <a:ext cx="7694381" cy="3450696"/>
          </a:xfrm>
        </p:spPr>
        <p:txBody>
          <a:bodyPr>
            <a:normAutofit/>
          </a:bodyPr>
          <a:lstStyle/>
          <a:p>
            <a:pPr fontAlgn="base"/>
            <a:r>
              <a:rPr lang="en-US" dirty="0" smtClean="0"/>
              <a:t>Have </a:t>
            </a:r>
            <a:r>
              <a:rPr lang="en-US" dirty="0"/>
              <a:t>the moderator go around and ask everyone to complete the following sentence: </a:t>
            </a:r>
            <a:r>
              <a:rPr lang="en-US" dirty="0" smtClean="0"/>
              <a:t>                                            </a:t>
            </a:r>
            <a:r>
              <a:rPr lang="en-US" b="1" dirty="0" smtClean="0"/>
              <a:t>“</a:t>
            </a:r>
            <a:r>
              <a:rPr lang="en-US" b="1" dirty="0"/>
              <a:t>Self Confidence is _____”.</a:t>
            </a:r>
            <a:r>
              <a:rPr lang="en-US" dirty="0"/>
              <a:t> </a:t>
            </a:r>
            <a:r>
              <a:rPr lang="en-US" dirty="0" smtClean="0"/>
              <a:t>                                                      </a:t>
            </a:r>
          </a:p>
          <a:p>
            <a:pPr fontAlgn="base"/>
            <a:r>
              <a:rPr lang="en-US" dirty="0" smtClean="0"/>
              <a:t>The </a:t>
            </a:r>
            <a:r>
              <a:rPr lang="en-US" dirty="0"/>
              <a:t>moderator may choose to write the answers on a poster or a sheet of paper so others can see. </a:t>
            </a:r>
          </a:p>
        </p:txBody>
      </p:sp>
      <p:sp>
        <p:nvSpPr>
          <p:cNvPr id="3" name="Title 2"/>
          <p:cNvSpPr>
            <a:spLocks noGrp="1"/>
          </p:cNvSpPr>
          <p:nvPr>
            <p:ph type="title"/>
          </p:nvPr>
        </p:nvSpPr>
        <p:spPr/>
        <p:txBody>
          <a:bodyPr>
            <a:noAutofit/>
          </a:bodyPr>
          <a:lstStyle/>
          <a:p>
            <a:r>
              <a:rPr lang="en-US" dirty="0"/>
              <a:t>Understanding the Topic: What is Self Confidence?</a:t>
            </a:r>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57600" y="4723892"/>
            <a:ext cx="1981200" cy="1829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344598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fontAlgn="base"/>
            <a:r>
              <a:rPr lang="en-US" dirty="0"/>
              <a:t>What are some terms or values that are related to self confidence? (ex: self-esteem, faith, love)</a:t>
            </a:r>
          </a:p>
          <a:p>
            <a:pPr fontAlgn="base"/>
            <a:r>
              <a:rPr lang="en-US" dirty="0" smtClean="0"/>
              <a:t>How does a person with self-confidence </a:t>
            </a:r>
            <a:r>
              <a:rPr lang="en-US" dirty="0"/>
              <a:t>look, think, speak and act? You may </a:t>
            </a:r>
            <a:r>
              <a:rPr lang="en-US" dirty="0" smtClean="0"/>
              <a:t>also </a:t>
            </a:r>
            <a:r>
              <a:rPr lang="en-US" dirty="0"/>
              <a:t>list people from history who exhibited Self Confidence. </a:t>
            </a:r>
          </a:p>
          <a:p>
            <a:endParaRPr lang="en-US" dirty="0"/>
          </a:p>
          <a:p>
            <a:endParaRPr lang="en-US" dirty="0"/>
          </a:p>
        </p:txBody>
      </p:sp>
      <p:sp>
        <p:nvSpPr>
          <p:cNvPr id="3" name="Title 2"/>
          <p:cNvSpPr>
            <a:spLocks noGrp="1"/>
          </p:cNvSpPr>
          <p:nvPr>
            <p:ph type="title"/>
          </p:nvPr>
        </p:nvSpPr>
        <p:spPr/>
        <p:txBody>
          <a:bodyPr>
            <a:noAutofit/>
          </a:bodyPr>
          <a:lstStyle/>
          <a:p>
            <a:r>
              <a:rPr lang="en-US" dirty="0"/>
              <a:t>Understanding the Topic: What is Self Confidence?</a:t>
            </a:r>
          </a:p>
        </p:txBody>
      </p:sp>
    </p:spTree>
    <p:extLst>
      <p:ext uri="{BB962C8B-B14F-4D97-AF65-F5344CB8AC3E}">
        <p14:creationId xmlns:p14="http://schemas.microsoft.com/office/powerpoint/2010/main" val="37573197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2514600"/>
            <a:ext cx="7848599" cy="3505200"/>
          </a:xfrm>
        </p:spPr>
        <p:txBody>
          <a:bodyPr>
            <a:normAutofit/>
          </a:bodyPr>
          <a:lstStyle/>
          <a:p>
            <a:pPr>
              <a:spcAft>
                <a:spcPts val="1800"/>
              </a:spcAft>
            </a:pPr>
            <a:r>
              <a:rPr lang="en-US" sz="2000" dirty="0" smtClean="0"/>
              <a:t>The </a:t>
            </a:r>
            <a:r>
              <a:rPr lang="en-US" sz="2000" dirty="0"/>
              <a:t>purpose of this exercise is to think about the role-models in your life and how would they handle a certain situation from your life</a:t>
            </a:r>
            <a:r>
              <a:rPr lang="en-US" dirty="0"/>
              <a:t/>
            </a:r>
            <a:br>
              <a:rPr lang="en-US" dirty="0"/>
            </a:br>
            <a:endParaRPr lang="en-US" dirty="0"/>
          </a:p>
        </p:txBody>
      </p:sp>
      <p:sp>
        <p:nvSpPr>
          <p:cNvPr id="3" name="Title 2"/>
          <p:cNvSpPr>
            <a:spLocks noGrp="1"/>
          </p:cNvSpPr>
          <p:nvPr>
            <p:ph type="title"/>
          </p:nvPr>
        </p:nvSpPr>
        <p:spPr/>
        <p:txBody>
          <a:bodyPr>
            <a:noAutofit/>
          </a:bodyPr>
          <a:lstStyle/>
          <a:p>
            <a:r>
              <a:rPr lang="en-US" dirty="0"/>
              <a:t>Activity 1: Role-Play</a:t>
            </a:r>
            <a:br>
              <a:rPr lang="en-US" dirty="0"/>
            </a:br>
            <a:endParaRPr lang="en-US" dirty="0"/>
          </a:p>
        </p:txBody>
      </p:sp>
      <p:sp>
        <p:nvSpPr>
          <p:cNvPr id="4" name="TextBox 3"/>
          <p:cNvSpPr txBox="1"/>
          <p:nvPr/>
        </p:nvSpPr>
        <p:spPr>
          <a:xfrm>
            <a:off x="3429000" y="6400800"/>
            <a:ext cx="8001000" cy="276999"/>
          </a:xfrm>
          <a:prstGeom prst="rect">
            <a:avLst/>
          </a:prstGeom>
          <a:noFill/>
        </p:spPr>
        <p:txBody>
          <a:bodyPr wrap="square" rtlCol="0">
            <a:spAutoFit/>
          </a:bodyPr>
          <a:lstStyle/>
          <a:p>
            <a:r>
              <a:rPr lang="en-US" sz="1200" b="1" dirty="0" smtClean="0"/>
              <a:t>Source: </a:t>
            </a:r>
            <a:r>
              <a:rPr lang="en-US" sz="1200" u="sng" dirty="0" smtClean="0"/>
              <a:t>http://www.livestrong.com</a:t>
            </a:r>
            <a:endParaRPr lang="en-US" sz="1200" dirty="0"/>
          </a:p>
        </p:txBody>
      </p:sp>
      <p:graphicFrame>
        <p:nvGraphicFramePr>
          <p:cNvPr id="5" name="Diagram 4"/>
          <p:cNvGraphicFramePr/>
          <p:nvPr>
            <p:extLst>
              <p:ext uri="{D42A27DB-BD31-4B8C-83A1-F6EECF244321}">
                <p14:modId xmlns:p14="http://schemas.microsoft.com/office/powerpoint/2010/main" val="2245000444"/>
              </p:ext>
            </p:extLst>
          </p:nvPr>
        </p:nvGraphicFramePr>
        <p:xfrm>
          <a:off x="304800" y="3352800"/>
          <a:ext cx="8610600" cy="30608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7419115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1" y="2675467"/>
            <a:ext cx="5334000" cy="3450696"/>
          </a:xfrm>
        </p:spPr>
        <p:txBody>
          <a:bodyPr>
            <a:normAutofit/>
          </a:bodyPr>
          <a:lstStyle/>
          <a:p>
            <a:pPr fontAlgn="base"/>
            <a:r>
              <a:rPr lang="en-US" dirty="0" smtClean="0"/>
              <a:t>Why </a:t>
            </a:r>
            <a:r>
              <a:rPr lang="en-US" dirty="0"/>
              <a:t>should you develop </a:t>
            </a:r>
            <a:r>
              <a:rPr lang="en-US" dirty="0" smtClean="0"/>
              <a:t>Self </a:t>
            </a:r>
            <a:r>
              <a:rPr lang="en-US" dirty="0"/>
              <a:t>confidence?</a:t>
            </a:r>
          </a:p>
          <a:p>
            <a:pPr fontAlgn="base"/>
            <a:r>
              <a:rPr lang="en-US" dirty="0"/>
              <a:t>What benefits do you derive from developing </a:t>
            </a:r>
            <a:r>
              <a:rPr lang="en-US" dirty="0" smtClean="0"/>
              <a:t>Self </a:t>
            </a:r>
            <a:r>
              <a:rPr lang="en-US" dirty="0"/>
              <a:t>Confidence</a:t>
            </a:r>
            <a:r>
              <a:rPr lang="en-US" dirty="0" smtClean="0"/>
              <a:t>?  </a:t>
            </a:r>
            <a:endParaRPr lang="en-US" dirty="0"/>
          </a:p>
          <a:p>
            <a:pPr fontAlgn="base"/>
            <a:r>
              <a:rPr lang="en-US" dirty="0"/>
              <a:t>What does Swami mean when He says that Self Confidence is the foundation to achieve Self Realization?</a:t>
            </a:r>
          </a:p>
          <a:p>
            <a:endParaRPr lang="en-US" dirty="0"/>
          </a:p>
        </p:txBody>
      </p:sp>
      <p:sp>
        <p:nvSpPr>
          <p:cNvPr id="3" name="Title 2"/>
          <p:cNvSpPr>
            <a:spLocks noGrp="1"/>
          </p:cNvSpPr>
          <p:nvPr>
            <p:ph type="title"/>
          </p:nvPr>
        </p:nvSpPr>
        <p:spPr/>
        <p:txBody>
          <a:bodyPr>
            <a:noAutofit/>
          </a:bodyPr>
          <a:lstStyle/>
          <a:p>
            <a:r>
              <a:rPr lang="en-US" dirty="0"/>
              <a:t>Digging Deeper…importance of Self Confidence</a:t>
            </a:r>
          </a:p>
        </p:txBody>
      </p:sp>
      <p:pic>
        <p:nvPicPr>
          <p:cNvPr id="6146"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6014224" y="2783840"/>
            <a:ext cx="2367776" cy="3235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94690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721504"/>
            <a:ext cx="7408333" cy="3450696"/>
          </a:xfrm>
        </p:spPr>
        <p:txBody>
          <a:bodyPr>
            <a:normAutofit/>
          </a:bodyPr>
          <a:lstStyle/>
          <a:p>
            <a:pPr fontAlgn="base"/>
            <a:r>
              <a:rPr lang="en-US" dirty="0"/>
              <a:t>When do you feel most confident in </a:t>
            </a:r>
            <a:r>
              <a:rPr lang="en-US" dirty="0" smtClean="0"/>
              <a:t>yourself </a:t>
            </a:r>
            <a:r>
              <a:rPr lang="en-US" dirty="0"/>
              <a:t>or your ability to accomplish a goal?</a:t>
            </a:r>
          </a:p>
          <a:p>
            <a:pPr fontAlgn="base"/>
            <a:r>
              <a:rPr lang="en-US" dirty="0"/>
              <a:t>When do you feel the need to rely </a:t>
            </a:r>
            <a:r>
              <a:rPr lang="en-US" dirty="0" smtClean="0"/>
              <a:t>                                          more </a:t>
            </a:r>
            <a:r>
              <a:rPr lang="en-US" dirty="0"/>
              <a:t>on </a:t>
            </a:r>
            <a:r>
              <a:rPr lang="en-US" dirty="0" smtClean="0"/>
              <a:t>God within?</a:t>
            </a:r>
            <a:endParaRPr lang="en-US" dirty="0"/>
          </a:p>
          <a:p>
            <a:pPr fontAlgn="base"/>
            <a:r>
              <a:rPr lang="en-US" dirty="0" smtClean="0"/>
              <a:t> Should there ultimately be a balance                  between both (confidence in                               individual self and confidence in God)?                         Why or why not?</a:t>
            </a:r>
            <a:endParaRPr lang="en-US" dirty="0"/>
          </a:p>
          <a:p>
            <a:pPr marL="0" indent="0">
              <a:buNone/>
            </a:pPr>
            <a:endParaRPr lang="en-US" dirty="0"/>
          </a:p>
        </p:txBody>
      </p:sp>
      <p:sp>
        <p:nvSpPr>
          <p:cNvPr id="3" name="Title 2"/>
          <p:cNvSpPr>
            <a:spLocks noGrp="1"/>
          </p:cNvSpPr>
          <p:nvPr>
            <p:ph type="title"/>
          </p:nvPr>
        </p:nvSpPr>
        <p:spPr>
          <a:xfrm>
            <a:off x="76200" y="423672"/>
            <a:ext cx="9067800" cy="1252728"/>
          </a:xfrm>
        </p:spPr>
        <p:txBody>
          <a:bodyPr>
            <a:normAutofit/>
          </a:bodyPr>
          <a:lstStyle/>
          <a:p>
            <a:r>
              <a:rPr lang="en-US" sz="4000" dirty="0"/>
              <a:t>Difference between the ego, and God</a:t>
            </a:r>
          </a:p>
        </p:txBody>
      </p:sp>
      <p:pic>
        <p:nvPicPr>
          <p:cNvPr id="717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24600" y="3581400"/>
            <a:ext cx="2257425" cy="285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4664886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Study Circle Document&amp;#x0D;&amp;#x0A;Leading a Spiritual Life&amp;#x0D;&amp;#x0A;&amp;quot;&quot;/&gt;&lt;property id=&quot;20307&quot; value=&quot;256&quot;/&gt;&lt;/object&gt;&lt;object type=&quot;3&quot; unique_id=&quot;10005&quot;&gt;&lt;property id=&quot;20148&quot; value=&quot;5&quot;/&gt;&lt;property id=&quot;20300&quot; value=&quot;Slide 2 - &amp;quot;It’s a supplemental doc (!)&amp;quot;&quot;/&gt;&lt;property id=&quot;20307&quot; value=&quot;277&quot;/&gt;&lt;/object&gt;&lt;object type=&quot;3&quot; unique_id=&quot;10006&quot;&gt;&lt;property id=&quot;20148&quot; value=&quot;5&quot;/&gt;&lt;property id=&quot;20300&quot; value=&quot;Slide 3 - &amp;quot;Purposes of Study Circle&amp;quot;&quot;/&gt;&lt;property id=&quot;20307&quot; value=&quot;257&quot;/&gt;&lt;/object&gt;&lt;object type=&quot;3&quot; unique_id=&quot;10007&quot;&gt;&lt;property id=&quot;20148&quot; value=&quot;5&quot;/&gt;&lt;property id=&quot;20300&quot; value=&quot;Slide 4 - &amp;quot;Opening meditation &amp;quot;&quot;/&gt;&lt;property id=&quot;20307&quot; value=&quot;258&quot;/&gt;&lt;/object&gt;&lt;object type=&quot;3&quot; unique_id=&quot;10008&quot;&gt;&lt;property id=&quot;20148&quot; value=&quot;5&quot;/&gt;&lt;property id=&quot;20300&quot; value=&quot;Slide 5 - &amp;quot;Relative Truth vs. Absolute Truth&amp;quot;&quot;/&gt;&lt;property id=&quot;20307&quot; value=&quot;259&quot;/&gt;&lt;/object&gt;&lt;object type=&quot;3&quot; unique_id=&quot;10009&quot;&gt;&lt;property id=&quot;20148&quot; value=&quot;5&quot;/&gt;&lt;property id=&quot;20300&quot; value=&quot;Slide 6 - &amp;quot;Understanding the Topic: What is Self Confidence?&amp;quot;&quot;/&gt;&lt;property id=&quot;20307&quot; value=&quot;260&quot;/&gt;&lt;/object&gt;&lt;object type=&quot;3&quot; unique_id=&quot;10010&quot;&gt;&lt;property id=&quot;20148&quot; value=&quot;5&quot;/&gt;&lt;property id=&quot;20300&quot; value=&quot;Slide 7 - &amp;quot;Understanding the Topic: What is Self Confidence?&amp;quot;&quot;/&gt;&lt;property id=&quot;20307&quot; value=&quot;273&quot;/&gt;&lt;/object&gt;&lt;object type=&quot;3&quot; unique_id=&quot;10011&quot;&gt;&lt;property id=&quot;20148&quot; value=&quot;5&quot;/&gt;&lt;property id=&quot;20300&quot; value=&quot;Slide 8 - &amp;quot;Activity 1: Role-Play&amp;#x0D;&amp;#x0A;&amp;quot;&quot;/&gt;&lt;property id=&quot;20307&quot; value=&quot;261&quot;/&gt;&lt;/object&gt;&lt;object type=&quot;3&quot; unique_id=&quot;10012&quot;&gt;&lt;property id=&quot;20148&quot; value=&quot;5&quot;/&gt;&lt;property id=&quot;20300&quot; value=&quot;Slide 9 - &amp;quot;Digging Deeper…importance of Self Confidence&amp;quot;&quot;/&gt;&lt;property id=&quot;20307&quot; value=&quot;262&quot;/&gt;&lt;/object&gt;&lt;object type=&quot;3&quot; unique_id=&quot;10013&quot;&gt;&lt;property id=&quot;20148&quot; value=&quot;5&quot;/&gt;&lt;property id=&quot;20300&quot; value=&quot;Slide 10 - &amp;quot;Difference between the ego, the lower “self”; and God, your higher “Self”&amp;quot;&quot;/&gt;&lt;property id=&quot;20307&quot; value=&quot;263&quot;/&gt;&lt;/object&gt;&lt;object type=&quot;3&quot; unique_id=&quot;10014&quot;&gt;&lt;property id=&quot;20148&quot; value=&quot;5&quot;/&gt;&lt;property id=&quot;20300&quot; value=&quot;Slide 11 - &amp;quot;Building Self Confidence&amp;#x0D;&amp;#x0A;&amp;quot;&quot;/&gt;&lt;property id=&quot;20307&quot; value=&quot;264&quot;/&gt;&lt;/object&gt;&lt;object type=&quot;3&quot; unique_id=&quot;10015&quot;&gt;&lt;property id=&quot;20148&quot; value=&quot;5&quot;/&gt;&lt;property id=&quot;20300&quot; value=&quot;Slide 12 - &amp;quot;Activity 1: determine if the character is acting from Swami’s definition of self-confidence.&amp;#x0D;&amp;#x0A;&amp;#x0D;&amp;#x0A;&amp;quot;&quot;/&gt;&lt;property id=&quot;20307&quot; value=&quot;265&quot;/&gt;&lt;/object&gt;&lt;object type=&quot;3&quot; unique_id=&quot;10016&quot;&gt;&lt;property id=&quot;20148&quot; value=&quot;5&quot;/&gt;&lt;property id=&quot;20300&quot; value=&quot;Slide 13 - &amp;quot;Activity 1: determine if the character is acting from Swami’s definition of self-confidence.&amp;#x0D;&amp;#x0A;&amp;#x0D;&amp;#x0A;&amp;quot;&quot;/&gt;&lt;property id=&quot;20307&quot; value=&quot;266&quot;/&gt;&lt;/object&gt;&lt;object type=&quot;3&quot; unique_id=&quot;10017&quot;&gt;&lt;property id=&quot;20148&quot; value=&quot;5&quot;/&gt;&lt;property id=&quot;20300&quot; value=&quot;Slide 14 - &amp;quot;Activity 1: determine if the character is acting from Swami’s definition of self-confidence.&amp;#x0D;&amp;#x0A;&amp;#x0D;&amp;#x0A;&amp;quot;&quot;/&gt;&lt;property id=&quot;20307&quot; value=&quot;278&quot;/&gt;&lt;/object&gt;&lt;object type=&quot;3&quot; unique_id=&quot;10018&quot;&gt;&lt;property id=&quot;20148&quot; value=&quot;5&quot;/&gt;&lt;property id=&quot;20300&quot; value=&quot;Slide 15 - &amp;quot;Activity 2: Self-Confidence Worksheet&amp;#x0D;&amp;#x0A;&amp;quot;&quot;/&gt;&lt;property id=&quot;20307&quot; value=&quot;268&quot;/&gt;&lt;/object&gt;&lt;object type=&quot;3&quot; unique_id=&quot;10019&quot;&gt;&lt;property id=&quot;20148&quot; value=&quot;5&quot;/&gt;&lt;property id=&quot;20300&quot; value=&quot;Slide 16 - &amp;quot;Activity 2: Self-Confidence Worksheet&amp;#x0D;&amp;#x0A;&amp;quot;&quot;/&gt;&lt;property id=&quot;20307&quot; value=&quot;269&quot;/&gt;&lt;/object&gt;&lt;object type=&quot;3&quot; unique_id=&quot;10020&quot;&gt;&lt;property id=&quot;20148&quot; value=&quot;5&quot;/&gt;&lt;property id=&quot;20300&quot; value=&quot;Slide 17 - &amp;quot;Activity 2: Self-Confidence Worksheet&amp;#x0D;&amp;#x0A;&amp;quot;&quot;/&gt;&lt;property id=&quot;20307&quot; value=&quot;270&quot;/&gt;&lt;/object&gt;&lt;object type=&quot;3&quot; unique_id=&quot;10021&quot;&gt;&lt;property id=&quot;20148&quot; value=&quot;5&quot;/&gt;&lt;property id=&quot;20300&quot; value=&quot;Slide 18 - &amp;quot;Swami’s quote describing some qualities of a person lacking self-confidence:&amp;quot;&quot;/&gt;&lt;property id=&quot;20307&quot; value=&quot;271&quot;/&gt;&lt;/object&gt;&lt;object type=&quot;3&quot; unique_id=&quot;10022&quot;&gt;&lt;property id=&quot;20148&quot; value=&quot;5&quot;/&gt;&lt;property id=&quot;20300&quot; value=&quot;Slide 19 - &amp;quot;Challenging Real Life scenarios:&amp;#x0D;&amp;#x0A;&amp;quot;&quot;/&gt;&lt;property id=&quot;20307&quot; value=&quot;272&quot;/&gt;&lt;/object&gt;&lt;object type=&quot;3&quot; unique_id=&quot;10023&quot;&gt;&lt;property id=&quot;20148&quot; value=&quot;5&quot;/&gt;&lt;property id=&quot;20300&quot; value=&quot;Slide 20 - &amp;quot;Challenging Real Life scenarios:&amp;#x0D;&amp;#x0A;&amp;#x0D;&amp;#x0A;&amp;quot;&quot;/&gt;&lt;property id=&quot;20307&quot; value=&quot;279&quot;/&gt;&lt;/object&gt;&lt;object type=&quot;3&quot; unique_id=&quot;10024&quot;&gt;&lt;property id=&quot;20148&quot; value=&quot;5&quot;/&gt;&lt;property id=&quot;20300&quot; value=&quot;Slide 21 - &amp;quot;Challenging Real Life scenarios:&amp;#x0D;&amp;#x0A;&amp;#x0D;&amp;#x0A;&amp;quot;&quot;/&gt;&lt;property id=&quot;20307&quot; value=&quot;280&quot;/&gt;&lt;/object&gt;&lt;object type=&quot;3&quot; unique_id=&quot;10025&quot;&gt;&lt;property id=&quot;20148&quot; value=&quot;5&quot;/&gt;&lt;property id=&quot;20300&quot; value=&quot;Slide 22 - &amp;quot;Challenging Real Life scenarios:&amp;#x0D;&amp;#x0A;&amp;#x0D;&amp;#x0A;&amp;quot;&quot;/&gt;&lt;property id=&quot;20307&quot; value=&quot;281&quot;/&gt;&lt;/object&gt;&lt;object type=&quot;3&quot; unique_id=&quot;10026&quot;&gt;&lt;property id=&quot;20148&quot; value=&quot;5&quot;/&gt;&lt;property id=&quot;20300&quot; value=&quot;Slide 23 - &amp;quot;Finish with Om, 3 Shantis.&amp;quot;&quot;/&gt;&lt;property id=&quot;20307&quot; value=&quot;284&quot;/&gt;&lt;/object&gt;&lt;object type=&quot;3&quot; unique_id=&quot;10027&quot;&gt;&lt;property id=&quot;20148&quot; value=&quot;5&quot;/&gt;&lt;property id=&quot;20300&quot; value=&quot;Slide 24 - &amp;quot;Independent Study: Prema Vahini&amp;quot;&quot;/&gt;&lt;property id=&quot;20307&quot; value=&quot;282&quot;/&gt;&lt;/object&gt;&lt;object type=&quot;3&quot; unique_id=&quot;10028&quot;&gt;&lt;property id=&quot;20148&quot; value=&quot;5&quot;/&gt;&lt;property id=&quot;20300&quot; value=&quot;Slide 25 - &amp;quot;Perform this Activity&amp;quot;&quot;/&gt;&lt;property id=&quot;20307&quot; value=&quot;283&quot;/&gt;&lt;/object&gt;&lt;/object&gt;&lt;/object&gt;&lt;/database&gt;"/>
  <p:tag name="SECTOMILLISECCONVERTED"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themeOverride>
</file>

<file path=docProps/app.xml><?xml version="1.0" encoding="utf-8"?>
<Properties xmlns="http://schemas.openxmlformats.org/officeDocument/2006/extended-properties" xmlns:vt="http://schemas.openxmlformats.org/officeDocument/2006/docPropsVTypes">
  <Template/>
  <TotalTime>1014</TotalTime>
  <Words>1421</Words>
  <Application>Microsoft Office PowerPoint</Application>
  <PresentationFormat>On-screen Show (4:3)</PresentationFormat>
  <Paragraphs>124</Paragraphs>
  <Slides>23</Slides>
  <Notes>23</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Waveform</vt:lpstr>
      <vt:lpstr>Leading a Spiritual Life </vt:lpstr>
      <vt:lpstr>It’s a supplemental doc (!)</vt:lpstr>
      <vt:lpstr>Purpose of Study Circle</vt:lpstr>
      <vt:lpstr>Opening meditation </vt:lpstr>
      <vt:lpstr>Understanding the Topic: What is Self Confidence?</vt:lpstr>
      <vt:lpstr>Understanding the Topic: What is Self Confidence?</vt:lpstr>
      <vt:lpstr>Activity 1: Role-Play </vt:lpstr>
      <vt:lpstr>Digging Deeper…importance of Self Confidence</vt:lpstr>
      <vt:lpstr>Difference between the ego, and God</vt:lpstr>
      <vt:lpstr>Building Self Confidence </vt:lpstr>
      <vt:lpstr>Activity 1: determine if the character is acting from Swami’s definition of self-confidence.  </vt:lpstr>
      <vt:lpstr>Activity 1: determine if the character is acting from Swami’s definition of self-confidence.  </vt:lpstr>
      <vt:lpstr>Activity 1: determine if the character is acting from Swami’s definition of self-confidence.  </vt:lpstr>
      <vt:lpstr>Activity 2: Self-Confidence Worksheet </vt:lpstr>
      <vt:lpstr>Activity 2: Self-Confidence Worksheet </vt:lpstr>
      <vt:lpstr>Activity 2: Self-Confidence Worksheet </vt:lpstr>
      <vt:lpstr>Swami’s quote describing some qualities of a person lacking self-confidence:</vt:lpstr>
      <vt:lpstr>Challenging Real Life scenarios: </vt:lpstr>
      <vt:lpstr>Challenging Real Life scenarios:  </vt:lpstr>
      <vt:lpstr>Challenging Real Life scenarios:  </vt:lpstr>
      <vt:lpstr>Challenging Real Life scenarios:  </vt:lpstr>
      <vt:lpstr>Finish with Om, 3 Shantis.</vt:lpstr>
      <vt:lpstr>Independent Study: Prema Vahini</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Study CirSelf Confidence</dc:title>
  <dc:creator>Heidi Ojha</dc:creator>
  <cp:lastModifiedBy>sairam</cp:lastModifiedBy>
  <cp:revision>112</cp:revision>
  <dcterms:created xsi:type="dcterms:W3CDTF">2012-03-26T01:31:03Z</dcterms:created>
  <dcterms:modified xsi:type="dcterms:W3CDTF">2012-04-23T16:14:39Z</dcterms:modified>
</cp:coreProperties>
</file>